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0" r:id="rId1"/>
  </p:sldMasterIdLst>
  <p:notesMasterIdLst>
    <p:notesMasterId r:id="rId28"/>
  </p:notesMasterIdLst>
  <p:sldIdLst>
    <p:sldId id="368" r:id="rId2"/>
    <p:sldId id="387" r:id="rId3"/>
    <p:sldId id="262" r:id="rId4"/>
    <p:sldId id="388" r:id="rId5"/>
    <p:sldId id="401" r:id="rId6"/>
    <p:sldId id="390" r:id="rId7"/>
    <p:sldId id="399" r:id="rId8"/>
    <p:sldId id="392" r:id="rId9"/>
    <p:sldId id="394" r:id="rId10"/>
    <p:sldId id="393" r:id="rId11"/>
    <p:sldId id="397" r:id="rId12"/>
    <p:sldId id="398" r:id="rId13"/>
    <p:sldId id="400" r:id="rId14"/>
    <p:sldId id="370" r:id="rId15"/>
    <p:sldId id="385" r:id="rId16"/>
    <p:sldId id="281" r:id="rId17"/>
    <p:sldId id="283" r:id="rId18"/>
    <p:sldId id="376" r:id="rId19"/>
    <p:sldId id="266" r:id="rId20"/>
    <p:sldId id="263" r:id="rId21"/>
    <p:sldId id="296" r:id="rId22"/>
    <p:sldId id="378" r:id="rId23"/>
    <p:sldId id="379" r:id="rId24"/>
    <p:sldId id="382" r:id="rId25"/>
    <p:sldId id="383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BAF"/>
    <a:srgbClr val="003562"/>
    <a:srgbClr val="3399FF"/>
    <a:srgbClr val="000000"/>
    <a:srgbClr val="5F5F5F"/>
    <a:srgbClr val="4D4D4D"/>
    <a:srgbClr val="333333"/>
    <a:srgbClr val="292929"/>
    <a:srgbClr val="002D72"/>
    <a:srgbClr val="869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84E61-5383-43ED-AA4D-EE0B821B1B98}" v="1" dt="2021-10-12T01:06:46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5194" autoAdjust="0"/>
  </p:normalViewPr>
  <p:slideViewPr>
    <p:cSldViewPr snapToGrid="0">
      <p:cViewPr varScale="1">
        <p:scale>
          <a:sx n="137" d="100"/>
          <a:sy n="137" d="100"/>
        </p:scale>
        <p:origin x="124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44E5B-6BED-40A7-AC9B-D23D41938DE8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70546-422D-4312-AAED-8754555E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0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30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3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86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76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0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8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03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38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73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05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3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2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33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82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25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3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5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0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8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24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33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70418"/>
            <a:ext cx="3211614" cy="13716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F40023-32DB-4329-B474-DB61D358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258799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525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76475"/>
            <a:ext cx="5157787" cy="3913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525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76475"/>
            <a:ext cx="5183188" cy="3913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147829D-5CD2-4F2F-92BF-9F0C4DC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BC07677-790B-49A3-97FA-49246CBD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9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90AA73-C97A-4EC2-81B4-B8D8468A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15277B5-CC79-482C-8C1D-29BB3DFA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5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9C456B-2C54-4A71-95E6-78AADE56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8417AC-5E7D-48F1-8A8C-38B2E706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76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03524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03525"/>
            <a:ext cx="6172200" cy="46528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03724"/>
            <a:ext cx="3932237" cy="30526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rgbClr val="5F5F5F"/>
                </a:solidFill>
              </a:defRPr>
            </a:lvl1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FA61FC6-7B3C-42EF-B9AE-1116FF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A9492D9-E940-47A2-A585-78D5B58A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7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61154" y="1703524"/>
            <a:ext cx="6172200" cy="465282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1703524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03724"/>
            <a:ext cx="3932237" cy="30526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CC4394A-F5BE-4FF2-8D83-1F931120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6DDCF70-E37E-43E4-B146-B85B7783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68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117336"/>
            <a:ext cx="9144000" cy="53035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45" y="2194560"/>
            <a:ext cx="578091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GRC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70418"/>
            <a:ext cx="3211614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68617" r="13682" b="17939"/>
          <a:stretch/>
        </p:blipFill>
        <p:spPr>
          <a:xfrm>
            <a:off x="7223113" y="1052013"/>
            <a:ext cx="4849092" cy="329026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66F197F-C7D7-4D51-ACAE-E30AE096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242916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GRC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70418"/>
            <a:ext cx="3211614" cy="1371600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9553026" y="408707"/>
            <a:ext cx="2326415" cy="960076"/>
            <a:chOff x="9553026" y="324887"/>
            <a:chExt cx="2326415" cy="960076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64931" y="646009"/>
              <a:ext cx="1399033" cy="3135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57788" y="963049"/>
              <a:ext cx="2321653" cy="3219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53026" y="324887"/>
              <a:ext cx="1088783" cy="317614"/>
            </a:xfrm>
            <a:prstGeom prst="rect">
              <a:avLst/>
            </a:prstGeom>
          </p:spPr>
        </p:pic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573869-4917-4B7C-8FD8-D457383B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4031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2580" y="6356350"/>
            <a:ext cx="502115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rgbClr val="5F5F5F"/>
                </a:solidFill>
              </a:defRPr>
            </a:lvl1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02B021D-152B-4BBC-AE4C-05D1CF33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609E918-0750-41F9-A8AE-C3C49882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8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ue+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Clr>
                <a:srgbClr val="1C1C1C"/>
              </a:buClr>
              <a:buFontTx/>
              <a:buNone/>
              <a:defRPr>
                <a:solidFill>
                  <a:schemeClr val="accent1"/>
                </a:solidFill>
              </a:defRPr>
            </a:lvl1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F4FC81-BCA0-4AF0-A6E8-CA7C8E6B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825DCD6-B425-4887-A74E-E8407122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0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C_Title and Content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43B2B4-39CC-402A-9E78-A7DB9FEC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27E2772-B8B8-4CD0-9BCF-87A0A6BD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C_Title and Content (Blue+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421175"/>
            <a:ext cx="10515600" cy="4814372"/>
          </a:xfrm>
        </p:spPr>
        <p:txBody>
          <a:bodyPr/>
          <a:lstStyle>
            <a:lvl1pPr marL="0" indent="0">
              <a:buClr>
                <a:srgbClr val="1C1C1C"/>
              </a:buClr>
              <a:buFontTx/>
              <a:buNone/>
              <a:defRPr>
                <a:solidFill>
                  <a:schemeClr val="accent1"/>
                </a:solidFill>
              </a:defRPr>
            </a:lvl1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F52CF1B-0992-405F-8862-07E21B0C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88CD736-A7E1-4D64-9BE1-ECCAD981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4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lang="en-US" sz="40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FFC8D-A0EB-41BE-8883-96021069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D6909FB-0127-4ACD-A6CB-EDBC949F1BD7}"/>
              </a:ext>
            </a:extLst>
          </p:cNvPr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CDFCC42-9ACB-4002-ABD0-823B65F0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2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2563"/>
            <a:ext cx="5181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2563"/>
            <a:ext cx="5181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61EA3A0-1666-4D78-B32F-840BE192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E08DBE3-3F39-48F4-B863-B24878BC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277600" y="5943600"/>
            <a:ext cx="914400" cy="914400"/>
          </a:xfrm>
          <a:prstGeom prst="rect">
            <a:avLst/>
          </a:prstGeom>
          <a:gradFill flip="none" rotWithShape="1">
            <a:gsLst>
              <a:gs pos="73000">
                <a:schemeClr val="bg1"/>
              </a:gs>
              <a:gs pos="80000">
                <a:srgbClr val="002D7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1175"/>
            <a:ext cx="10515600" cy="481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218025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D9DD7F-1471-4BB0-86CE-D7CA1CC29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686D32-3BC7-C84D-ADEB-0B901FBF71C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353800" y="72188"/>
            <a:ext cx="804742" cy="445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05F28-FA03-954C-999F-AE629DAC38D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3" y="0"/>
            <a:ext cx="1185413" cy="12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8" r:id="rId2"/>
    <p:sldLayoutId id="2147483699" r:id="rId3"/>
    <p:sldLayoutId id="2147483682" r:id="rId4"/>
    <p:sldLayoutId id="2147483700" r:id="rId5"/>
    <p:sldLayoutId id="2147483697" r:id="rId6"/>
    <p:sldLayoutId id="2147483701" r:id="rId7"/>
    <p:sldLayoutId id="2147483683" r:id="rId8"/>
    <p:sldLayoutId id="2147483684" r:id="rId9"/>
    <p:sldLayoutId id="2147483695" r:id="rId10"/>
    <p:sldLayoutId id="2147483686" r:id="rId11"/>
    <p:sldLayoutId id="2147483687" r:id="rId12"/>
    <p:sldLayoutId id="2147483688" r:id="rId13"/>
    <p:sldLayoutId id="2147483689" r:id="rId14"/>
    <p:sldLayoutId id="2147483696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73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g"/><Relationship Id="rId11" Type="http://schemas.openxmlformats.org/officeDocument/2006/relationships/image" Target="../media/image82.png"/><Relationship Id="rId5" Type="http://schemas.openxmlformats.org/officeDocument/2006/relationships/image" Target="../media/image77.jpg"/><Relationship Id="rId10" Type="http://schemas.openxmlformats.org/officeDocument/2006/relationships/image" Target="../media/image81.jpg"/><Relationship Id="rId4" Type="http://schemas.openxmlformats.org/officeDocument/2006/relationships/image" Target="../media/image76.jpeg"/><Relationship Id="rId9" Type="http://schemas.openxmlformats.org/officeDocument/2006/relationships/image" Target="../media/image8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6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5" Type="http://schemas.openxmlformats.org/officeDocument/2006/relationships/image" Target="../media/image103.png"/><Relationship Id="rId10" Type="http://schemas.openxmlformats.org/officeDocument/2006/relationships/image" Target="../media/image7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3.jpeg"/><Relationship Id="rId12" Type="http://schemas.openxmlformats.org/officeDocument/2006/relationships/image" Target="../media/image4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12.jpeg"/><Relationship Id="rId11" Type="http://schemas.openxmlformats.org/officeDocument/2006/relationships/image" Target="../media/image114.png"/><Relationship Id="rId5" Type="http://schemas.openxmlformats.org/officeDocument/2006/relationships/image" Target="../media/image111.jpeg"/><Relationship Id="rId10" Type="http://schemas.openxmlformats.org/officeDocument/2006/relationships/image" Target="../media/image550.png"/><Relationship Id="rId4" Type="http://schemas.openxmlformats.org/officeDocument/2006/relationships/image" Target="../media/image110.jpeg"/><Relationship Id="rId1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18" Type="http://schemas.openxmlformats.org/officeDocument/2006/relationships/image" Target="../media/image30.png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1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559EC7-F92C-1442-8FB0-53BEAFF85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782"/>
            <a:ext cx="9144000" cy="2768505"/>
          </a:xfrm>
        </p:spPr>
        <p:txBody>
          <a:bodyPr/>
          <a:lstStyle/>
          <a:p>
            <a:r>
              <a:rPr lang="en-US" sz="4800" b="1" dirty="0">
                <a:solidFill>
                  <a:srgbClr val="FF0000"/>
                </a:solidFill>
              </a:rPr>
              <a:t>Application I:</a:t>
            </a:r>
            <a:br>
              <a:rPr lang="en-US" sz="4800" b="1" dirty="0">
                <a:solidFill>
                  <a:srgbClr val="FF0000"/>
                </a:solidFill>
              </a:rPr>
            </a:br>
            <a:r>
              <a:rPr lang="en-US" sz="4800" b="1" dirty="0">
                <a:solidFill>
                  <a:srgbClr val="FF0000"/>
                </a:solidFill>
              </a:rPr>
              <a:t>Efficient SAR Imaging for Non-Cooperative Scanning Geometries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27C3EAD-2FD9-1942-A590-9C783DB87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438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Josiah Smith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573C2-DF9B-674E-B72E-11A0B251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7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2"/>
    </mc:Choice>
    <mc:Fallback xmlns="">
      <p:transition spd="slow" advTm="193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System Design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Emulate Non-cooperative Geometry </a:t>
            </a:r>
            <a:endParaRPr lang="en-US" sz="2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F780C6-FBFA-4FB6-AB95-A9775206D2BA}"/>
              </a:ext>
            </a:extLst>
          </p:cNvPr>
          <p:cNvGrpSpPr/>
          <p:nvPr/>
        </p:nvGrpSpPr>
        <p:grpSpPr>
          <a:xfrm>
            <a:off x="6176145" y="1971809"/>
            <a:ext cx="4067663" cy="4585858"/>
            <a:chOff x="5236357" y="1606713"/>
            <a:chExt cx="4067663" cy="458585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A8BFD9-77D0-4A1C-84C9-B04A7D81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357" y="1606713"/>
              <a:ext cx="4067663" cy="4585858"/>
            </a:xfrm>
            <a:prstGeom prst="rect">
              <a:avLst/>
            </a:prstGeom>
          </p:spPr>
        </p:pic>
        <p:pic>
          <p:nvPicPr>
            <p:cNvPr id="36" name="Picture 35" descr="Logo&#10;&#10;Description automatically generated">
              <a:extLst>
                <a:ext uri="{FF2B5EF4-FFF2-40B4-BE49-F238E27FC236}">
                  <a16:creationId xmlns:a16="http://schemas.microsoft.com/office/drawing/2014/main" id="{983942F3-491D-4A52-9899-668E9360C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582" y="2488782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35" name="Picture 34" descr="Logo&#10;&#10;Description automatically generated">
              <a:extLst>
                <a:ext uri="{FF2B5EF4-FFF2-40B4-BE49-F238E27FC236}">
                  <a16:creationId xmlns:a16="http://schemas.microsoft.com/office/drawing/2014/main" id="{730A2AE5-C74C-4EAF-91A2-563B3D6B0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59" y="2563308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34" name="Picture 33" descr="Logo&#10;&#10;Description automatically generated">
              <a:extLst>
                <a:ext uri="{FF2B5EF4-FFF2-40B4-BE49-F238E27FC236}">
                  <a16:creationId xmlns:a16="http://schemas.microsoft.com/office/drawing/2014/main" id="{4B87FED1-EB8F-44CF-BEC7-AE2016C5B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136" y="2635473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33" name="Picture 32" descr="Logo&#10;&#10;Description automatically generated">
              <a:extLst>
                <a:ext uri="{FF2B5EF4-FFF2-40B4-BE49-F238E27FC236}">
                  <a16:creationId xmlns:a16="http://schemas.microsoft.com/office/drawing/2014/main" id="{B227337A-4834-4A20-A261-5D26AF77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413" y="2707638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2843292-60CA-42EE-AFF4-5BD1D4EC9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9874" y="1798321"/>
                <a:ext cx="5712040" cy="373334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Perform multiple planar scans with the target at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000" dirty="0"/>
                  <a:t> planes </a:t>
                </a:r>
              </a:p>
              <a:p>
                <a:r>
                  <a:rPr lang="en-US" sz="2000" dirty="0"/>
                  <a:t>Sample from different scans to emulate non-cooperative geometry</a:t>
                </a:r>
                <a:endParaRPr lang="en-US" sz="1200" dirty="0"/>
              </a:p>
              <a:p>
                <a:pPr lvl="1"/>
                <a:r>
                  <a:rPr lang="en-US" sz="1600" dirty="0"/>
                  <a:t>Take samples from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1600" dirty="0"/>
                  <a:t> plane</a:t>
                </a:r>
              </a:p>
              <a:p>
                <a:pPr lvl="1"/>
                <a:r>
                  <a:rPr lang="en-US" sz="1600" dirty="0"/>
                  <a:t>Non-cooperative scanning patterns are typically considered infeasible due to computational expense</a:t>
                </a:r>
              </a:p>
              <a:p>
                <a:r>
                  <a:rPr lang="en-US" sz="2000" dirty="0"/>
                  <a:t>Compare algorithm performance</a:t>
                </a:r>
              </a:p>
              <a:p>
                <a:pPr lvl="1"/>
                <a:r>
                  <a:rPr lang="en-US" sz="1600" dirty="0"/>
                  <a:t>Computational complexity</a:t>
                </a:r>
              </a:p>
              <a:p>
                <a:pPr lvl="1"/>
                <a:r>
                  <a:rPr lang="en-US" sz="1600" dirty="0"/>
                  <a:t>Image quality</a:t>
                </a:r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2843292-60CA-42EE-AFF4-5BD1D4EC9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874" y="1798321"/>
                <a:ext cx="5712040" cy="3733346"/>
              </a:xfrm>
              <a:blipFill>
                <a:blip r:embed="rId7"/>
                <a:stretch>
                  <a:fillRect l="-961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0D7B1EA1-F46D-491A-B973-A6A184B7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16243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9"/>
    </mc:Choice>
    <mc:Fallback xmlns="">
      <p:transition spd="slow" advTm="268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Real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Cutout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600164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6970" y="3573844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C106BA-633A-4F5F-884F-EC412AB6B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9" t="6871" r="40834"/>
          <a:stretch/>
        </p:blipFill>
        <p:spPr>
          <a:xfrm>
            <a:off x="221166" y="2273807"/>
            <a:ext cx="1912190" cy="33009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82E06B-776C-45CC-966E-54B065107B3E}"/>
              </a:ext>
            </a:extLst>
          </p:cNvPr>
          <p:cNvSpPr txBox="1"/>
          <p:nvPr/>
        </p:nvSpPr>
        <p:spPr>
          <a:xfrm>
            <a:off x="2261605" y="1909893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Uniform Random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C9B105-4CBB-4A14-8219-7E49D67AE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5" t="7481" r="41233"/>
          <a:stretch/>
        </p:blipFill>
        <p:spPr>
          <a:xfrm>
            <a:off x="2329538" y="2882268"/>
            <a:ext cx="1912190" cy="335305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AE61B2-F4BB-4548-97A9-EBBB20CC75E8}"/>
              </a:ext>
            </a:extLst>
          </p:cNvPr>
          <p:cNvCxnSpPr>
            <a:cxnSpLocks/>
          </p:cNvCxnSpPr>
          <p:nvPr/>
        </p:nvCxnSpPr>
        <p:spPr>
          <a:xfrm flipH="1" flipV="1">
            <a:off x="1597152" y="2334768"/>
            <a:ext cx="1322288" cy="9462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EDB47A-7AC2-4EEC-8C9F-220ABEB0A90D}"/>
              </a:ext>
            </a:extLst>
          </p:cNvPr>
          <p:cNvCxnSpPr>
            <a:cxnSpLocks/>
          </p:cNvCxnSpPr>
          <p:nvPr/>
        </p:nvCxnSpPr>
        <p:spPr>
          <a:xfrm flipH="1">
            <a:off x="1597152" y="2344554"/>
            <a:ext cx="993782" cy="8362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FD005-CE12-4C98-8B9B-EDBB5B9ADD0A}"/>
              </a:ext>
            </a:extLst>
          </p:cNvPr>
          <p:cNvCxnSpPr>
            <a:cxnSpLocks/>
          </p:cNvCxnSpPr>
          <p:nvPr/>
        </p:nvCxnSpPr>
        <p:spPr>
          <a:xfrm flipH="1">
            <a:off x="1597152" y="4346448"/>
            <a:ext cx="1322288" cy="366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CE825EBB-A19F-448E-B4B3-04321AAD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7C1672-7C5E-4A5F-B557-83BA5C795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296" y="1305464"/>
            <a:ext cx="3264198" cy="190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946-46D8-426D-AB10-E49547FF4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401" y="4206818"/>
            <a:ext cx="3264198" cy="190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AD08D-1447-4CCE-A19A-E085FA1E2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883" y="1305464"/>
            <a:ext cx="3264200" cy="1901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E27C4-7C79-4DB9-8B54-9590C42D5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1826" y="4209814"/>
            <a:ext cx="3264200" cy="1901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D08EB4-1CF1-4CDC-BA3B-B0506D692336}"/>
              </a:ext>
            </a:extLst>
          </p:cNvPr>
          <p:cNvSpPr txBox="1"/>
          <p:nvPr/>
        </p:nvSpPr>
        <p:spPr>
          <a:xfrm>
            <a:off x="5708663" y="601180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</p:spTree>
    <p:extLst>
      <p:ext uri="{BB962C8B-B14F-4D97-AF65-F5344CB8AC3E}">
        <p14:creationId xmlns:p14="http://schemas.microsoft.com/office/powerpoint/2010/main" val="84620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0"/>
    </mc:Choice>
    <mc:Fallback xmlns="">
      <p:transition spd="slow" advTm="3326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Real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Cutout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8026" y="3550116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9A0D78E-EA33-4E06-9740-29ABA58F0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5" t="7550" r="37315"/>
          <a:stretch/>
        </p:blipFill>
        <p:spPr>
          <a:xfrm>
            <a:off x="398727" y="2217267"/>
            <a:ext cx="2892203" cy="39362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3EE89C-3F66-49E5-9DD4-811B2C29EB70}"/>
              </a:ext>
            </a:extLst>
          </p:cNvPr>
          <p:cNvSpPr txBox="1"/>
          <p:nvPr/>
        </p:nvSpPr>
        <p:spPr>
          <a:xfrm>
            <a:off x="2232762" y="1798321"/>
            <a:ext cx="29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Emulated Freehand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98A395-0694-4679-9ECD-AD305A48DFAE}"/>
              </a:ext>
            </a:extLst>
          </p:cNvPr>
          <p:cNvCxnSpPr>
            <a:cxnSpLocks/>
          </p:cNvCxnSpPr>
          <p:nvPr/>
        </p:nvCxnSpPr>
        <p:spPr>
          <a:xfrm flipH="1">
            <a:off x="2554224" y="2456688"/>
            <a:ext cx="524256" cy="541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BE3F4EE6-EC18-40DD-8297-FB320FF7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F4FB8-0779-43BC-BD58-59B008815B58}"/>
              </a:ext>
            </a:extLst>
          </p:cNvPr>
          <p:cNvSpPr txBox="1"/>
          <p:nvPr/>
        </p:nvSpPr>
        <p:spPr>
          <a:xfrm>
            <a:off x="5708663" y="601180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910D4-5C40-4912-9EE5-8EF329CD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472" y="1322229"/>
            <a:ext cx="3236353" cy="188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9EA55-FCE5-4907-A20A-2A4905FB9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748" y="4126729"/>
            <a:ext cx="3236355" cy="188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44292-4E57-47B3-A4D5-6BA3E55C9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655" y="4128598"/>
            <a:ext cx="3233146" cy="188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66D41-513E-4E7A-92BA-A44BCA37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743" y="1310410"/>
            <a:ext cx="3236355" cy="18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5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4"/>
    </mc:Choice>
    <mc:Fallback xmlns="">
      <p:transition spd="slow" advTm="1965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Conclusions and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59452" y="2951480"/>
              <a:ext cx="7212948" cy="2941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5258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1665220">
                      <a:extLst>
                        <a:ext uri="{9D8B030D-6E8A-4147-A177-3AD203B41FA5}">
                          <a16:colId xmlns:a16="http://schemas.microsoft.com/office/drawing/2014/main" val="4284643101"/>
                        </a:ext>
                      </a:extLst>
                    </a:gridCol>
                    <a:gridCol w="1696058">
                      <a:extLst>
                        <a:ext uri="{9D8B030D-6E8A-4147-A177-3AD203B41FA5}">
                          <a16:colId xmlns:a16="http://schemas.microsoft.com/office/drawing/2014/main" val="758004992"/>
                        </a:ext>
                      </a:extLst>
                    </a:gridCol>
                    <a:gridCol w="1856412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45470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BPA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71812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591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Quality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  <a:tr h="117745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Image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56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93344336"/>
                  </p:ext>
                </p:extLst>
              </p:nvPr>
            </p:nvGraphicFramePr>
            <p:xfrm>
              <a:off x="559452" y="2951480"/>
              <a:ext cx="7212948" cy="2941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5258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1665220">
                      <a:extLst>
                        <a:ext uri="{9D8B030D-6E8A-4147-A177-3AD203B41FA5}">
                          <a16:colId xmlns:a16="http://schemas.microsoft.com/office/drawing/2014/main" val="4284643101"/>
                        </a:ext>
                      </a:extLst>
                    </a:gridCol>
                    <a:gridCol w="1696058">
                      <a:extLst>
                        <a:ext uri="{9D8B030D-6E8A-4147-A177-3AD203B41FA5}">
                          <a16:colId xmlns:a16="http://schemas.microsoft.com/office/drawing/2014/main" val="758004992"/>
                        </a:ext>
                      </a:extLst>
                    </a:gridCol>
                    <a:gridCol w="1856412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45470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BPA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71812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0513" t="-67797" r="-215385" b="-247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6547" t="-67797" r="-111511" b="-247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8525" t="-67797" r="-1639" b="-247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591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Quality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  <a:tr h="117745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Image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56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59EF73F-B26A-4D5A-8DD4-22548335F6C3}"/>
              </a:ext>
            </a:extLst>
          </p:cNvPr>
          <p:cNvSpPr txBox="1"/>
          <p:nvPr/>
        </p:nvSpPr>
        <p:spPr>
          <a:xfrm>
            <a:off x="595012" y="1429323"/>
            <a:ext cx="66671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b="1">
                <a:latin typeface="Quire Sans" panose="020B0502040400020003" pitchFamily="34" charset="0"/>
                <a:cs typeface="Quire Sans" panose="020B0502040400020003" pitchFamily="34" charset="0"/>
              </a:rPr>
              <a:t>Enables non-cooperative </a:t>
            </a:r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image computation on mobile devices, cell phones, IOT applications</a:t>
            </a:r>
            <a:endParaRPr lang="en-US" sz="1800" b="1" dirty="0"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Same computational complexity as RMA with comparable image quality to BPA</a:t>
            </a: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47106B4-DC4E-49A1-BEA4-554AAEA3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887B6-4217-47C2-8575-241A24D12C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53" t="10342" r="16252" b="12727"/>
          <a:stretch/>
        </p:blipFill>
        <p:spPr>
          <a:xfrm>
            <a:off x="4479747" y="4966059"/>
            <a:ext cx="1174293" cy="751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A45A69-CCE6-44B1-8CD0-C23190C614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4" t="14086" r="18064" b="17700"/>
          <a:stretch/>
        </p:blipFill>
        <p:spPr>
          <a:xfrm>
            <a:off x="6223000" y="4966059"/>
            <a:ext cx="1273522" cy="725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18EDF4-99E3-44F9-96C7-8E1AE88F31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49" t="14086" r="16885" b="17700"/>
          <a:stretch/>
        </p:blipFill>
        <p:spPr>
          <a:xfrm>
            <a:off x="2769973" y="4966059"/>
            <a:ext cx="1296263" cy="725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CCA6E-1F58-4989-95C3-19F3B10557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23" t="9445" r="32468"/>
          <a:stretch/>
        </p:blipFill>
        <p:spPr>
          <a:xfrm>
            <a:off x="8065482" y="2271429"/>
            <a:ext cx="3657970" cy="34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4"/>
    </mc:Choice>
    <mc:Fallback xmlns="">
      <p:transition spd="slow" advTm="3321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559EC7-F92C-1442-8FB0-53BEAFF85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FF0000"/>
                </a:solidFill>
              </a:rPr>
              <a:t>Application II</a:t>
            </a:r>
            <a:br>
              <a:rPr lang="en-US" sz="4800" b="1" dirty="0">
                <a:solidFill>
                  <a:srgbClr val="FF0000"/>
                </a:solidFill>
              </a:rPr>
            </a:br>
            <a:r>
              <a:rPr lang="en-US" sz="4800" b="1" dirty="0">
                <a:solidFill>
                  <a:srgbClr val="FF0000"/>
                </a:solidFill>
              </a:rPr>
              <a:t>Vital Sign Detection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27C3EAD-2FD9-1942-A590-9C783DB87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Bhaskar Upadhyay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573C2-DF9B-674E-B72E-11A0B251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9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0B3-4EE4-4EAC-B7BF-D442296B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7B329-03BD-4EC5-94D5-33A0F234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Proposed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direction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41DE5-9317-407A-8095-6E2A9958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10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713" y="1355528"/>
            <a:ext cx="10817087" cy="4880019"/>
          </a:xfrm>
        </p:spPr>
        <p:txBody>
          <a:bodyPr>
            <a:normAutofit/>
          </a:bodyPr>
          <a:lstStyle/>
          <a:p>
            <a:r>
              <a:rPr lang="en-US" sz="2000" dirty="0"/>
              <a:t>Commercial vital sign (heart rate and respiration) detection systems traditionally wearable</a:t>
            </a:r>
          </a:p>
          <a:p>
            <a:r>
              <a:rPr lang="en-US" sz="2000" dirty="0"/>
              <a:t>Not feasible in all scenarios</a:t>
            </a:r>
          </a:p>
          <a:p>
            <a:pPr lvl="1"/>
            <a:r>
              <a:rPr lang="en-US" sz="1800" dirty="0"/>
              <a:t>Track vital signs of bed ridden patients to detect problems in breathing and sudden changes in heart rate</a:t>
            </a:r>
          </a:p>
          <a:p>
            <a:pPr lvl="2"/>
            <a:r>
              <a:rPr lang="en-US" sz="1600" dirty="0"/>
              <a:t>Even more important in case of burn victims and newborn babies</a:t>
            </a:r>
          </a:p>
          <a:p>
            <a:r>
              <a:rPr lang="en-US" sz="2000" dirty="0"/>
              <a:t>Applicable to numerous scenarios:</a:t>
            </a:r>
          </a:p>
          <a:p>
            <a:pPr lvl="1"/>
            <a:r>
              <a:rPr lang="en-US" sz="1800" dirty="0"/>
              <a:t>Track vital signs of drivers </a:t>
            </a:r>
          </a:p>
          <a:p>
            <a:pPr lvl="1"/>
            <a:r>
              <a:rPr lang="en-US" sz="1800" dirty="0"/>
              <a:t>Locating  survivors in search and rescue missions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16862" y="3789953"/>
            <a:ext cx="4348942" cy="1471529"/>
            <a:chOff x="384313" y="1311965"/>
            <a:chExt cx="5817704" cy="21170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FD0B87-31EE-5441-911C-E1C6A0C77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2" r="16849" b="9081"/>
            <a:stretch/>
          </p:blipFill>
          <p:spPr>
            <a:xfrm>
              <a:off x="498764" y="1441693"/>
              <a:ext cx="1785208" cy="16995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2F9591-0F57-164F-8BC7-ED03AC5AC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5" t="17320" r="11078" b="24793"/>
            <a:stretch/>
          </p:blipFill>
          <p:spPr>
            <a:xfrm>
              <a:off x="2316118" y="1958558"/>
              <a:ext cx="1954094" cy="8238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F8FD6-996B-CD43-A00D-57EB7650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69" y="1441693"/>
              <a:ext cx="1526731" cy="169956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01D6EA-9543-F141-B24B-A06D75211449}"/>
                </a:ext>
              </a:extLst>
            </p:cNvPr>
            <p:cNvSpPr/>
            <p:nvPr/>
          </p:nvSpPr>
          <p:spPr>
            <a:xfrm>
              <a:off x="384313" y="1311965"/>
              <a:ext cx="5817704" cy="21170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60E17B5-904A-A14D-A6E7-54374BDA76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06" y="4551189"/>
            <a:ext cx="1926027" cy="118872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DA5A31-E699-1F43-A783-1E017D5FF0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96" y="4525718"/>
            <a:ext cx="1416558" cy="118872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225BCD86-986A-8F44-95D5-E4F4129C86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038" y="4551189"/>
            <a:ext cx="1245326" cy="1188720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01D6EA-9543-F141-B24B-A06D75211449}"/>
              </a:ext>
            </a:extLst>
          </p:cNvPr>
          <p:cNvSpPr/>
          <p:nvPr/>
        </p:nvSpPr>
        <p:spPr>
          <a:xfrm>
            <a:off x="6625504" y="4364005"/>
            <a:ext cx="4348942" cy="147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C370CF4-2F1E-CE4E-9B00-3BF0EA83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 – Why non-contact vital signs detection?</a:t>
            </a:r>
          </a:p>
        </p:txBody>
      </p:sp>
      <p:pic>
        <p:nvPicPr>
          <p:cNvPr id="17" name="Picture 16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BB09682F-151F-4699-969E-26CE818B4A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83" r="22887"/>
          <a:stretch/>
        </p:blipFill>
        <p:spPr>
          <a:xfrm>
            <a:off x="3316835" y="5537941"/>
            <a:ext cx="956067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 descr="A close up of a wrist watch&#10;&#10;Description automatically generated with medium confidence">
            <a:extLst>
              <a:ext uri="{FF2B5EF4-FFF2-40B4-BE49-F238E27FC236}">
                <a16:creationId xmlns:a16="http://schemas.microsoft.com/office/drawing/2014/main" id="{390E55BC-D458-47B8-A5C4-5572E3E4D60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697" r="11539"/>
          <a:stretch/>
        </p:blipFill>
        <p:spPr>
          <a:xfrm>
            <a:off x="4440739" y="5537941"/>
            <a:ext cx="1124164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001AC1CE-88CD-482B-9BF6-3D0C42FAE74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164"/>
          <a:stretch/>
        </p:blipFill>
        <p:spPr>
          <a:xfrm>
            <a:off x="1921384" y="5537941"/>
            <a:ext cx="1181506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DDBEAE4-10A3-4846-994E-79E136910D73}"/>
              </a:ext>
            </a:extLst>
          </p:cNvPr>
          <p:cNvSpPr/>
          <p:nvPr/>
        </p:nvSpPr>
        <p:spPr>
          <a:xfrm>
            <a:off x="1681946" y="5344494"/>
            <a:ext cx="3981563" cy="1256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45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Vital Signs Detection Using FMCW Radars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2791" y="1773200"/>
                <a:ext cx="6406706" cy="2008227"/>
              </a:xfrm>
              <a:ln w="12700">
                <a:solidFill>
                  <a:schemeClr val="tx1"/>
                </a:solidFill>
              </a:ln>
            </p:spPr>
            <p:txBody>
              <a:bodyPr>
                <a:normAutofit fontScale="92500" lnSpcReduction="10000"/>
              </a:bodyPr>
              <a:lstStyle/>
              <a:p>
                <a:endParaRPr lang="en-US" sz="1400" dirty="0">
                  <a:latin typeface="Cambria Math" panose="020405030504060302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</a:rPr>
                  <a:t>Transmit a FMCW chirp signal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𝜋𝜇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b="0" dirty="0"/>
              </a:p>
              <a:p>
                <a:r>
                  <a:rPr lang="en-US" sz="1400" dirty="0">
                    <a:latin typeface="Cambria Math" panose="02040503050406030204" pitchFamily="18" charset="0"/>
                  </a:rPr>
                  <a:t>Signal reflected from subject and a delayed version is received by the receiver</a:t>
                </a:r>
                <a:endParaRPr lang="en-US" sz="1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𝜋𝜇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two are ‘mixed’, giving an IF signal, which contains information about the range and location of the subject</a:t>
                </a:r>
              </a:p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phase changes caused by breathing and heart rates evaluated to extract vital signs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791" y="1773200"/>
                <a:ext cx="6406706" cy="2008227"/>
              </a:xfr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13917" y="4239798"/>
                <a:ext cx="570305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After ADC sampling, the IF signal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receive element is </a:t>
                </a: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17" y="4239798"/>
                <a:ext cx="5703059" cy="374270"/>
              </a:xfrm>
              <a:prstGeom prst="rect">
                <a:avLst/>
              </a:prstGeom>
              <a:blipFill>
                <a:blip r:embed="rId6"/>
                <a:stretch>
                  <a:fillRect l="-855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-157308" y="4555255"/>
            <a:ext cx="8698727" cy="1978910"/>
            <a:chOff x="135767" y="4993455"/>
            <a:chExt cx="8698727" cy="19789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35767" y="4998991"/>
                  <a:ext cx="8698727" cy="1759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𝑚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𝑒𝑥𝑝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/>
                                          </a:rPr>
                                          <m:t>sin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𝑖𝑛𝑡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𝑖𝑛𝑡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67" y="4998991"/>
                  <a:ext cx="8698727" cy="17597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/>
            <p:cNvSpPr/>
            <p:nvPr/>
          </p:nvSpPr>
          <p:spPr>
            <a:xfrm>
              <a:off x="2778580" y="5407788"/>
              <a:ext cx="1197214" cy="61907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17432" y="5362787"/>
              <a:ext cx="1829593" cy="61907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94052" y="6115709"/>
              <a:ext cx="3295674" cy="53123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598349" y="6115903"/>
              <a:ext cx="3239893" cy="53123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87294" y="5025836"/>
              <a:ext cx="76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Range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578912" y="4993455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Angle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195265" y="6575873"/>
              <a:ext cx="109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Breathing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36143" y="6603033"/>
              <a:ext cx="1165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Heartbeat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304216" y="4085432"/>
            <a:ext cx="7689272" cy="2448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247384" y="1559538"/>
            <a:ext cx="2236124" cy="374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FMCW Signal</a:t>
            </a:r>
          </a:p>
        </p:txBody>
      </p:sp>
      <p:pic>
        <p:nvPicPr>
          <p:cNvPr id="8" name="Picture 7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9331D8AC-CC6F-436D-8A28-B90D7D3577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356" y="3066831"/>
            <a:ext cx="2738876" cy="29768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81473B-62A1-4EB5-B6BB-B466D88F22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4634" y="1450300"/>
            <a:ext cx="2738876" cy="21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4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FB0F-0DCF-409C-AA1C-9BCE7ABD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93C71-B338-48B7-8DB6-6682336F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D61E42B4-2A71-49E0-A95F-B39E0DD0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72" y="2973053"/>
            <a:ext cx="4043997" cy="30432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697764-57DE-4FE4-A2A2-5087BBE21364}"/>
              </a:ext>
            </a:extLst>
          </p:cNvPr>
          <p:cNvCxnSpPr/>
          <p:nvPr/>
        </p:nvCxnSpPr>
        <p:spPr bwMode="auto">
          <a:xfrm>
            <a:off x="2346808" y="4662903"/>
            <a:ext cx="0" cy="5064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EA071F-4356-4CFF-927E-C8BEC3164596}"/>
              </a:ext>
            </a:extLst>
          </p:cNvPr>
          <p:cNvCxnSpPr>
            <a:cxnSpLocks/>
          </p:cNvCxnSpPr>
          <p:nvPr/>
        </p:nvCxnSpPr>
        <p:spPr bwMode="auto">
          <a:xfrm>
            <a:off x="1626844" y="2830286"/>
            <a:ext cx="0" cy="6637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074009-BF56-4231-A713-D32D61299654}"/>
              </a:ext>
            </a:extLst>
          </p:cNvPr>
          <p:cNvSpPr txBox="1"/>
          <p:nvPr/>
        </p:nvSpPr>
        <p:spPr>
          <a:xfrm>
            <a:off x="106403" y="2368621"/>
            <a:ext cx="167178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A2FA1-2B7B-4E3E-990C-82E11FC1B242}"/>
              </a:ext>
            </a:extLst>
          </p:cNvPr>
          <p:cNvSpPr txBox="1"/>
          <p:nvPr/>
        </p:nvSpPr>
        <p:spPr>
          <a:xfrm>
            <a:off x="1877717" y="1706786"/>
            <a:ext cx="167178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Harmonics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E14C8C-2385-4FFB-B154-47BB421262E4}"/>
              </a:ext>
            </a:extLst>
          </p:cNvPr>
          <p:cNvCxnSpPr>
            <a:cxnSpLocks/>
          </p:cNvCxnSpPr>
          <p:nvPr/>
        </p:nvCxnSpPr>
        <p:spPr bwMode="auto">
          <a:xfrm>
            <a:off x="1877717" y="2168451"/>
            <a:ext cx="0" cy="249934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2CA6E-2BF7-4E6D-8371-C8CBB30E6EFE}"/>
              </a:ext>
            </a:extLst>
          </p:cNvPr>
          <p:cNvCxnSpPr>
            <a:cxnSpLocks/>
          </p:cNvCxnSpPr>
          <p:nvPr/>
        </p:nvCxnSpPr>
        <p:spPr bwMode="auto">
          <a:xfrm>
            <a:off x="2398468" y="2168451"/>
            <a:ext cx="0" cy="29608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CA47F-E77A-47BE-9DA8-4904F2C7791D}"/>
              </a:ext>
            </a:extLst>
          </p:cNvPr>
          <p:cNvCxnSpPr>
            <a:cxnSpLocks/>
          </p:cNvCxnSpPr>
          <p:nvPr/>
        </p:nvCxnSpPr>
        <p:spPr bwMode="auto">
          <a:xfrm>
            <a:off x="2126782" y="2168451"/>
            <a:ext cx="0" cy="28476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5BEC91-F147-48F7-AC6C-18A9F101D721}"/>
              </a:ext>
            </a:extLst>
          </p:cNvPr>
          <p:cNvSpPr txBox="1"/>
          <p:nvPr/>
        </p:nvSpPr>
        <p:spPr>
          <a:xfrm>
            <a:off x="2174601" y="2377235"/>
            <a:ext cx="3482111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Intermodulation Products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92C969-B59E-40EB-A47F-200398836216}"/>
              </a:ext>
            </a:extLst>
          </p:cNvPr>
          <p:cNvCxnSpPr>
            <a:cxnSpLocks/>
          </p:cNvCxnSpPr>
          <p:nvPr/>
        </p:nvCxnSpPr>
        <p:spPr bwMode="auto">
          <a:xfrm>
            <a:off x="2214389" y="2851414"/>
            <a:ext cx="0" cy="2317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2EF799-8B15-429F-A7C8-D133E6DA0FEA}"/>
              </a:ext>
            </a:extLst>
          </p:cNvPr>
          <p:cNvCxnSpPr>
            <a:cxnSpLocks/>
          </p:cNvCxnSpPr>
          <p:nvPr/>
        </p:nvCxnSpPr>
        <p:spPr bwMode="auto">
          <a:xfrm>
            <a:off x="2616973" y="2838900"/>
            <a:ext cx="0" cy="247332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3EB685-C10D-4AB5-A19E-2871D0730962}"/>
              </a:ext>
            </a:extLst>
          </p:cNvPr>
          <p:cNvSpPr txBox="1"/>
          <p:nvPr/>
        </p:nvSpPr>
        <p:spPr>
          <a:xfrm>
            <a:off x="2812051" y="4698507"/>
            <a:ext cx="1578124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Spurs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DB4187-6D88-48A3-ACF0-0BAE469FF912}"/>
              </a:ext>
            </a:extLst>
          </p:cNvPr>
          <p:cNvCxnSpPr>
            <a:cxnSpLocks/>
          </p:cNvCxnSpPr>
          <p:nvPr/>
        </p:nvCxnSpPr>
        <p:spPr bwMode="auto">
          <a:xfrm>
            <a:off x="2858271" y="5098617"/>
            <a:ext cx="0" cy="2574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ABFF1D-8E0A-4A9F-B94A-9C44880D6768}"/>
              </a:ext>
            </a:extLst>
          </p:cNvPr>
          <p:cNvCxnSpPr>
            <a:cxnSpLocks/>
          </p:cNvCxnSpPr>
          <p:nvPr/>
        </p:nvCxnSpPr>
        <p:spPr bwMode="auto">
          <a:xfrm>
            <a:off x="3347926" y="5098617"/>
            <a:ext cx="0" cy="2136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A7481-EB4A-49A4-A964-0EF0DEB0540E}"/>
              </a:ext>
            </a:extLst>
          </p:cNvPr>
          <p:cNvCxnSpPr>
            <a:cxnSpLocks/>
          </p:cNvCxnSpPr>
          <p:nvPr/>
        </p:nvCxnSpPr>
        <p:spPr bwMode="auto">
          <a:xfrm>
            <a:off x="3486389" y="5098617"/>
            <a:ext cx="0" cy="2574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A0A4A3-3072-4D9C-B363-83CE7F8EAEDA}"/>
              </a:ext>
            </a:extLst>
          </p:cNvPr>
          <p:cNvCxnSpPr>
            <a:cxnSpLocks/>
          </p:cNvCxnSpPr>
          <p:nvPr/>
        </p:nvCxnSpPr>
        <p:spPr bwMode="auto">
          <a:xfrm>
            <a:off x="4289249" y="5098617"/>
            <a:ext cx="0" cy="1526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F14460-3F6A-42CF-9DC5-C821B4BCFC85}"/>
              </a:ext>
            </a:extLst>
          </p:cNvPr>
          <p:cNvSpPr txBox="1"/>
          <p:nvPr/>
        </p:nvSpPr>
        <p:spPr>
          <a:xfrm>
            <a:off x="6281807" y="1203338"/>
            <a:ext cx="5367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Sub mm scale vibrations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Low SNR of heart signal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Harmonics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Intermodulation products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Motion artifacts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Single channel systems and algorithms not robust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D0986-893A-45AA-B556-6F602B81FF4E}"/>
              </a:ext>
            </a:extLst>
          </p:cNvPr>
          <p:cNvSpPr txBox="1"/>
          <p:nvPr/>
        </p:nvSpPr>
        <p:spPr>
          <a:xfrm>
            <a:off x="2266504" y="4287316"/>
            <a:ext cx="190114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Weak Heart Signal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5583E6C-13BC-4939-9BBD-3A79CB610914}"/>
              </a:ext>
            </a:extLst>
          </p:cNvPr>
          <p:cNvCxnSpPr>
            <a:cxnSpLocks/>
          </p:cNvCxnSpPr>
          <p:nvPr/>
        </p:nvCxnSpPr>
        <p:spPr bwMode="auto">
          <a:xfrm flipV="1">
            <a:off x="6726026" y="4049968"/>
            <a:ext cx="0" cy="22758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C8E2BF-84E9-484E-8FA5-D0DD45FBA899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8232" y="6016304"/>
            <a:ext cx="543621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5396E8D-32A1-42C9-AE4F-5E40145B82E9}"/>
              </a:ext>
            </a:extLst>
          </p:cNvPr>
          <p:cNvSpPr txBox="1"/>
          <p:nvPr/>
        </p:nvSpPr>
        <p:spPr>
          <a:xfrm rot="16200000">
            <a:off x="5502624" y="4498517"/>
            <a:ext cx="165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Heart Rate (bpm)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8D368F-50E7-42CD-A091-6D9D3B419472}"/>
              </a:ext>
            </a:extLst>
          </p:cNvPr>
          <p:cNvSpPr txBox="1"/>
          <p:nvPr/>
        </p:nvSpPr>
        <p:spPr>
          <a:xfrm>
            <a:off x="11046860" y="6016304"/>
            <a:ext cx="86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Time (s)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87C921-1ADE-47E3-A8E4-235BD6C9C6A9}"/>
              </a:ext>
            </a:extLst>
          </p:cNvPr>
          <p:cNvSpPr txBox="1"/>
          <p:nvPr/>
        </p:nvSpPr>
        <p:spPr>
          <a:xfrm>
            <a:off x="6388232" y="500413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F94672B-97A9-40DC-A8D8-B9E25ED914FC}"/>
              </a:ext>
            </a:extLst>
          </p:cNvPr>
          <p:cNvSpPr txBox="1"/>
          <p:nvPr/>
        </p:nvSpPr>
        <p:spPr>
          <a:xfrm>
            <a:off x="6388232" y="456557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2698C3-DE49-478B-836D-274AB05AC3AF}"/>
              </a:ext>
            </a:extLst>
          </p:cNvPr>
          <p:cNvSpPr txBox="1"/>
          <p:nvPr/>
        </p:nvSpPr>
        <p:spPr>
          <a:xfrm>
            <a:off x="6388232" y="416472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77CC32-6BE4-4FAC-B63E-E5A5D173E5E7}"/>
              </a:ext>
            </a:extLst>
          </p:cNvPr>
          <p:cNvSpPr txBox="1"/>
          <p:nvPr/>
        </p:nvSpPr>
        <p:spPr>
          <a:xfrm>
            <a:off x="6769893" y="4680676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B01C7A-749A-41F3-85BD-3D4D3270888D}"/>
              </a:ext>
            </a:extLst>
          </p:cNvPr>
          <p:cNvSpPr txBox="1"/>
          <p:nvPr/>
        </p:nvSpPr>
        <p:spPr>
          <a:xfrm>
            <a:off x="7129393" y="4530766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3F735-195D-4910-89FD-3AB25AD1ED0C}"/>
              </a:ext>
            </a:extLst>
          </p:cNvPr>
          <p:cNvSpPr txBox="1"/>
          <p:nvPr/>
        </p:nvSpPr>
        <p:spPr>
          <a:xfrm>
            <a:off x="7535209" y="4598325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AFBABB-0228-4221-AF6F-9D8A51420560}"/>
              </a:ext>
            </a:extLst>
          </p:cNvPr>
          <p:cNvSpPr txBox="1"/>
          <p:nvPr/>
        </p:nvSpPr>
        <p:spPr>
          <a:xfrm>
            <a:off x="7941025" y="4464654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2C7D88-0AE1-4F30-99E5-1317685C88BC}"/>
              </a:ext>
            </a:extLst>
          </p:cNvPr>
          <p:cNvSpPr txBox="1"/>
          <p:nvPr/>
        </p:nvSpPr>
        <p:spPr>
          <a:xfrm>
            <a:off x="8447026" y="4448033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AB38C7-5FD5-4FF2-B172-EF5CD7F08D82}"/>
              </a:ext>
            </a:extLst>
          </p:cNvPr>
          <p:cNvSpPr txBox="1"/>
          <p:nvPr/>
        </p:nvSpPr>
        <p:spPr>
          <a:xfrm>
            <a:off x="8806526" y="4367492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909844-9AB5-48E3-A4CE-A28F3BF5554A}"/>
              </a:ext>
            </a:extLst>
          </p:cNvPr>
          <p:cNvSpPr txBox="1"/>
          <p:nvPr/>
        </p:nvSpPr>
        <p:spPr>
          <a:xfrm>
            <a:off x="9163418" y="4533971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4D70E8-0596-44F6-9D34-D2110F5F0536}"/>
              </a:ext>
            </a:extLst>
          </p:cNvPr>
          <p:cNvSpPr txBox="1"/>
          <p:nvPr/>
        </p:nvSpPr>
        <p:spPr>
          <a:xfrm>
            <a:off x="9542722" y="4712435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D025E8F-34BD-44BB-84AE-120FB79A1F29}"/>
              </a:ext>
            </a:extLst>
          </p:cNvPr>
          <p:cNvSpPr txBox="1"/>
          <p:nvPr/>
        </p:nvSpPr>
        <p:spPr>
          <a:xfrm>
            <a:off x="10005541" y="4761598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E59003E-582E-4C7A-9568-68DB055A4AA1}"/>
              </a:ext>
            </a:extLst>
          </p:cNvPr>
          <p:cNvSpPr txBox="1"/>
          <p:nvPr/>
        </p:nvSpPr>
        <p:spPr>
          <a:xfrm>
            <a:off x="10408223" y="4680676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97321C8-2EAD-4585-A103-1C2D65BEC108}"/>
              </a:ext>
            </a:extLst>
          </p:cNvPr>
          <p:cNvSpPr txBox="1"/>
          <p:nvPr/>
        </p:nvSpPr>
        <p:spPr>
          <a:xfrm>
            <a:off x="10723177" y="4481602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18C078-1C90-4F46-AA74-40B3D0A95FB8}"/>
              </a:ext>
            </a:extLst>
          </p:cNvPr>
          <p:cNvSpPr txBox="1"/>
          <p:nvPr/>
        </p:nvSpPr>
        <p:spPr>
          <a:xfrm>
            <a:off x="11046860" y="4299933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88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7" grpId="0" animBg="1"/>
      <p:bldP spid="17" grpId="1" animBg="1"/>
      <p:bldP spid="6" grpId="0" animBg="1"/>
      <p:bldP spid="6" grpId="1" animBg="1"/>
      <p:bldP spid="6" grpId="2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15">
            <a:extLst>
              <a:ext uri="{FF2B5EF4-FFF2-40B4-BE49-F238E27FC236}">
                <a16:creationId xmlns:a16="http://schemas.microsoft.com/office/drawing/2014/main" id="{BC0ADABD-AB60-40A1-A83A-BAA45619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483" y="427953"/>
            <a:ext cx="3823854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Proposed Solution 1 – MIMO Rx Beamforming Based</a:t>
            </a:r>
            <a:endParaRPr lang="en-US" sz="2000" b="1" dirty="0">
              <a:solidFill>
                <a:srgbClr val="C00000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</p:txBody>
      </p:sp>
      <p:sp>
        <p:nvSpPr>
          <p:cNvPr id="50" name="Rectangle 115">
            <a:extLst>
              <a:ext uri="{FF2B5EF4-FFF2-40B4-BE49-F238E27FC236}">
                <a16:creationId xmlns:a16="http://schemas.microsoft.com/office/drawing/2014/main" id="{6852EABA-542F-4F84-A58B-3B894571C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422" y="422929"/>
            <a:ext cx="3823854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Proposed Solution 2 – RF Lens Based</a:t>
            </a:r>
            <a:endParaRPr lang="en-US" sz="2000" b="1" dirty="0">
              <a:solidFill>
                <a:srgbClr val="C00000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E23E3B-5B71-4021-9353-6D68B1B0EE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2349" y="1237674"/>
            <a:ext cx="0" cy="56203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8" name="Picture 5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33FB58-CE75-44D2-AA74-0C0DCF9D4B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55" y="4223787"/>
            <a:ext cx="6049589" cy="2734056"/>
          </a:xfrm>
          <a:prstGeom prst="rect">
            <a:avLst/>
          </a:prstGeom>
        </p:spPr>
      </p:pic>
      <p:pic>
        <p:nvPicPr>
          <p:cNvPr id="57" name="Picture 5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47C663-3EA4-4943-BF4C-8358B0D14E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3787"/>
            <a:ext cx="6053998" cy="2736049"/>
          </a:xfrm>
          <a:prstGeom prst="rect">
            <a:avLst/>
          </a:prstGeom>
        </p:spPr>
      </p:pic>
      <p:pic>
        <p:nvPicPr>
          <p:cNvPr id="10" name="Picture 9" descr="Icon, arrow&#10;&#10;Description automatically generated">
            <a:extLst>
              <a:ext uri="{FF2B5EF4-FFF2-40B4-BE49-F238E27FC236}">
                <a16:creationId xmlns:a16="http://schemas.microsoft.com/office/drawing/2014/main" id="{F6C69AE4-1EC9-4742-96F7-12552962E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0" y="1424579"/>
            <a:ext cx="3444273" cy="251046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18290C0-7C9D-4863-B4CC-132F60C674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20" y="1424579"/>
            <a:ext cx="3444273" cy="2510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411AA7-37F2-41ED-869C-B72EC80D0799}"/>
              </a:ext>
            </a:extLst>
          </p:cNvPr>
          <p:cNvSpPr txBox="1"/>
          <p:nvPr/>
        </p:nvSpPr>
        <p:spPr>
          <a:xfrm>
            <a:off x="2476093" y="3630607"/>
            <a:ext cx="598802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Quire Sans" panose="020B0502040400020003" pitchFamily="34" charset="0"/>
                <a:cs typeface="Quire Sans" panose="020B0502040400020003" pitchFamily="34" charset="0"/>
              </a:rPr>
              <a:t>Radar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88011C-7415-4D8A-8E92-0CB7B3834D24}"/>
              </a:ext>
            </a:extLst>
          </p:cNvPr>
          <p:cNvSpPr txBox="1"/>
          <p:nvPr/>
        </p:nvSpPr>
        <p:spPr>
          <a:xfrm>
            <a:off x="8590429" y="3626577"/>
            <a:ext cx="598802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Quire Sans" panose="020B0502040400020003" pitchFamily="34" charset="0"/>
                <a:cs typeface="Quire Sans" panose="020B0502040400020003" pitchFamily="34" charset="0"/>
              </a:rPr>
              <a:t>Radar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60B2FD-6F36-43E7-A2C3-18D7B22EC940}"/>
              </a:ext>
            </a:extLst>
          </p:cNvPr>
          <p:cNvSpPr txBox="1"/>
          <p:nvPr/>
        </p:nvSpPr>
        <p:spPr>
          <a:xfrm>
            <a:off x="8590429" y="3276992"/>
            <a:ext cx="598802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Quire Sans" panose="020B0502040400020003" pitchFamily="34" charset="0"/>
                <a:cs typeface="Quire Sans" panose="020B0502040400020003" pitchFamily="34" charset="0"/>
              </a:rPr>
              <a:t>Lens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7577AF-BEE9-4C81-B1BE-4479D2BA41E7}"/>
              </a:ext>
            </a:extLst>
          </p:cNvPr>
          <p:cNvCxnSpPr>
            <a:stCxn id="23" idx="1"/>
          </p:cNvCxnSpPr>
          <p:nvPr/>
        </p:nvCxnSpPr>
        <p:spPr>
          <a:xfrm flipH="1">
            <a:off x="8436843" y="3407797"/>
            <a:ext cx="153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6AB942-29B4-4BD4-9F20-B6281694490A}"/>
              </a:ext>
            </a:extLst>
          </p:cNvPr>
          <p:cNvCxnSpPr/>
          <p:nvPr/>
        </p:nvCxnSpPr>
        <p:spPr>
          <a:xfrm flipH="1">
            <a:off x="8436843" y="3831855"/>
            <a:ext cx="153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86D71F-5D20-40A4-8AA3-B296A97E66A7}"/>
              </a:ext>
            </a:extLst>
          </p:cNvPr>
          <p:cNvCxnSpPr/>
          <p:nvPr/>
        </p:nvCxnSpPr>
        <p:spPr>
          <a:xfrm flipH="1">
            <a:off x="2322507" y="3820348"/>
            <a:ext cx="153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03C9DAB-588A-4F3F-8770-A012B7AF6C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t="7139" r="16858" b="50033"/>
          <a:stretch/>
        </p:blipFill>
        <p:spPr>
          <a:xfrm>
            <a:off x="3875499" y="1419913"/>
            <a:ext cx="1965743" cy="2510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55D31C-1865-4FCE-BF82-0A55BF77C28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t="7139" r="16858" b="50033"/>
          <a:stretch/>
        </p:blipFill>
        <p:spPr>
          <a:xfrm>
            <a:off x="10063768" y="1419913"/>
            <a:ext cx="1965743" cy="2510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F7E9A3-4990-44B4-9FD9-DE1BE129617F}"/>
              </a:ext>
            </a:extLst>
          </p:cNvPr>
          <p:cNvSpPr/>
          <p:nvPr/>
        </p:nvSpPr>
        <p:spPr>
          <a:xfrm>
            <a:off x="4302444" y="2634213"/>
            <a:ext cx="1064537" cy="1296168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56119-FA4B-4495-A05E-FDBB956902A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3" r="76486" b="14007"/>
          <a:stretch/>
        </p:blipFill>
        <p:spPr>
          <a:xfrm>
            <a:off x="4350560" y="2675146"/>
            <a:ext cx="1058179" cy="128163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BDFC2B7-C084-44AF-B349-8D2969D3205C}"/>
              </a:ext>
            </a:extLst>
          </p:cNvPr>
          <p:cNvSpPr/>
          <p:nvPr/>
        </p:nvSpPr>
        <p:spPr>
          <a:xfrm>
            <a:off x="10837889" y="2799410"/>
            <a:ext cx="516551" cy="516551"/>
          </a:xfrm>
          <a:prstGeom prst="ellipse">
            <a:avLst/>
          </a:prstGeom>
          <a:solidFill>
            <a:srgbClr val="FBCB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30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2" grpId="0" animBg="1"/>
      <p:bldP spid="23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713" y="1355528"/>
            <a:ext cx="7403327" cy="3315532"/>
          </a:xfrm>
        </p:spPr>
        <p:txBody>
          <a:bodyPr>
            <a:normAutofit/>
          </a:bodyPr>
          <a:lstStyle/>
          <a:p>
            <a:r>
              <a:rPr lang="en-US" sz="2000" dirty="0"/>
              <a:t>Traditional array imaging techniques require highly controlled positioning for SAR scanning apparatus</a:t>
            </a:r>
          </a:p>
          <a:p>
            <a:r>
              <a:rPr lang="en-US" sz="2000" dirty="0"/>
              <a:t>Emerging applications require relaxing this constraint</a:t>
            </a:r>
            <a:endParaRPr lang="en-US" sz="1200" dirty="0"/>
          </a:p>
          <a:p>
            <a:pPr lvl="1"/>
            <a:r>
              <a:rPr lang="en-US" sz="1600" b="1" dirty="0"/>
              <a:t>Smart phone mmWave scanner: mobile threat detection</a:t>
            </a: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ISSUE: limited computation power on cell phone</a:t>
            </a:r>
          </a:p>
          <a:p>
            <a:pPr lvl="1"/>
            <a:r>
              <a:rPr lang="en-US" sz="1600" dirty="0"/>
              <a:t>Automotive SAR imaging</a:t>
            </a:r>
          </a:p>
          <a:p>
            <a:r>
              <a:rPr lang="en-US" sz="2000" dirty="0"/>
              <a:t>Challenge:</a:t>
            </a:r>
          </a:p>
          <a:p>
            <a:pPr lvl="1"/>
            <a:r>
              <a:rPr lang="en-US" sz="1600" dirty="0"/>
              <a:t>Efficient image reconstruction algorithms rely on simple scanning patterns</a:t>
            </a:r>
          </a:p>
          <a:p>
            <a:pPr lvl="1"/>
            <a:r>
              <a:rPr lang="en-US" sz="1600" dirty="0"/>
              <a:t>Non-cooperative scanning patterns are typically considered infeasible due to computational expense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C370CF4-2F1E-CE4E-9B00-3BF0EA83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 – Non-Cooperative Array Imaging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78FD2-FD12-4973-B4A6-C188E328DF42}"/>
              </a:ext>
            </a:extLst>
          </p:cNvPr>
          <p:cNvGrpSpPr/>
          <p:nvPr/>
        </p:nvGrpSpPr>
        <p:grpSpPr>
          <a:xfrm>
            <a:off x="8287246" y="1355529"/>
            <a:ext cx="3721873" cy="4725231"/>
            <a:chOff x="536713" y="2801857"/>
            <a:chExt cx="3238582" cy="39159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CDB092-8F45-4018-B5F3-40A4A6BB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62" r="73490"/>
            <a:stretch/>
          </p:blipFill>
          <p:spPr>
            <a:xfrm>
              <a:off x="828684" y="2801857"/>
              <a:ext cx="1040600" cy="16289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461C9B-28E4-43DC-8641-5B7D2D385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0481" b="21460"/>
            <a:stretch/>
          </p:blipFill>
          <p:spPr>
            <a:xfrm>
              <a:off x="2426976" y="2850548"/>
              <a:ext cx="695563" cy="1531561"/>
            </a:xfrm>
            <a:prstGeom prst="rect">
              <a:avLst/>
            </a:prstGeom>
          </p:spPr>
        </p:pic>
        <p:pic>
          <p:nvPicPr>
            <p:cNvPr id="23" name="Picture 22" descr="A picture containing indoor, appliance, table, sitting&#10;&#10;Description automatically generated">
              <a:extLst>
                <a:ext uri="{FF2B5EF4-FFF2-40B4-BE49-F238E27FC236}">
                  <a16:creationId xmlns:a16="http://schemas.microsoft.com/office/drawing/2014/main" id="{891EE11E-BA22-48F3-8E44-3E68B069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65" y="4459710"/>
              <a:ext cx="999852" cy="1500331"/>
            </a:xfrm>
            <a:prstGeom prst="rect">
              <a:avLst/>
            </a:prstGeom>
          </p:spPr>
        </p:pic>
        <p:pic>
          <p:nvPicPr>
            <p:cNvPr id="26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8A1CAC3A-8EFF-4E87-8AFA-06F347DE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250" y="4430801"/>
              <a:ext cx="1559725" cy="153988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01D6EA-9543-F141-B24B-A06D75211449}"/>
                </a:ext>
              </a:extLst>
            </p:cNvPr>
            <p:cNvSpPr/>
            <p:nvPr/>
          </p:nvSpPr>
          <p:spPr>
            <a:xfrm>
              <a:off x="536713" y="2802048"/>
              <a:ext cx="3238582" cy="39157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ooter Placeholder 3">
              <a:extLst>
                <a:ext uri="{FF2B5EF4-FFF2-40B4-BE49-F238E27FC236}">
                  <a16:creationId xmlns:a16="http://schemas.microsoft.com/office/drawing/2014/main" id="{3DAB8433-7AA1-4967-B192-052BC75042F2}"/>
                </a:ext>
              </a:extLst>
            </p:cNvPr>
            <p:cNvSpPr txBox="1">
              <a:spLocks/>
            </p:cNvSpPr>
            <p:nvPr/>
          </p:nvSpPr>
          <p:spPr>
            <a:xfrm>
              <a:off x="618529" y="6037449"/>
              <a:ext cx="3074950" cy="589688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r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Traditional Array Imaging: Controlled Scanning Pattern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BF80E6-E3D8-4C3C-8D9F-59E4BC41EBFC}"/>
              </a:ext>
            </a:extLst>
          </p:cNvPr>
          <p:cNvGrpSpPr/>
          <p:nvPr/>
        </p:nvGrpSpPr>
        <p:grpSpPr>
          <a:xfrm>
            <a:off x="365875" y="4474000"/>
            <a:ext cx="7774888" cy="2202102"/>
            <a:chOff x="365875" y="4419678"/>
            <a:chExt cx="7774888" cy="220210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C9CA2E-01F4-4D8F-A87C-368F2755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875" y="4419678"/>
              <a:ext cx="3530424" cy="22021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DA5A31-E699-1F43-A783-1E017D5F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459" y="4917191"/>
              <a:ext cx="1416558" cy="118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01D6EA-9543-F141-B24B-A06D75211449}"/>
                </a:ext>
              </a:extLst>
            </p:cNvPr>
            <p:cNvSpPr/>
            <p:nvPr/>
          </p:nvSpPr>
          <p:spPr>
            <a:xfrm>
              <a:off x="459901" y="4419678"/>
              <a:ext cx="7629541" cy="22021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53A8572-F64B-4DF1-8FCB-9C46DEF1B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372" y="4924360"/>
              <a:ext cx="1416558" cy="118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3224B58F-9F17-47AC-AC1B-99ED17C9646B}"/>
                </a:ext>
              </a:extLst>
            </p:cNvPr>
            <p:cNvSpPr/>
            <p:nvPr/>
          </p:nvSpPr>
          <p:spPr>
            <a:xfrm rot="16200000">
              <a:off x="5660047" y="4753447"/>
              <a:ext cx="498177" cy="102089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2CF6-3556-4CA3-AD13-5B6D251AD788}"/>
                </a:ext>
              </a:extLst>
            </p:cNvPr>
            <p:cNvSpPr/>
            <p:nvPr/>
          </p:nvSpPr>
          <p:spPr>
            <a:xfrm rot="16200000">
              <a:off x="5510645" y="4753446"/>
              <a:ext cx="498177" cy="1020893"/>
            </a:xfrm>
            <a:prstGeom prst="triangle">
              <a:avLst/>
            </a:prstGeom>
            <a:solidFill>
              <a:schemeClr val="accent2">
                <a:tint val="66000"/>
                <a:satMod val="1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Walk with solid fill">
              <a:extLst>
                <a:ext uri="{FF2B5EF4-FFF2-40B4-BE49-F238E27FC236}">
                  <a16:creationId xmlns:a16="http://schemas.microsoft.com/office/drawing/2014/main" id="{5A1C3A4A-155D-40A7-B55E-76A1EB65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08225" y="5027930"/>
              <a:ext cx="1006369" cy="1006369"/>
            </a:xfrm>
            <a:prstGeom prst="rect">
              <a:avLst/>
            </a:prstGeom>
          </p:spPr>
        </p:pic>
        <p:pic>
          <p:nvPicPr>
            <p:cNvPr id="35" name="Graphic 34" descr="Deciduous tree with solid fill">
              <a:extLst>
                <a:ext uri="{FF2B5EF4-FFF2-40B4-BE49-F238E27FC236}">
                  <a16:creationId xmlns:a16="http://schemas.microsoft.com/office/drawing/2014/main" id="{7B0B2608-DACA-44A2-BAB9-2B2D2084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682" y="4506738"/>
              <a:ext cx="1345081" cy="1345081"/>
            </a:xfrm>
            <a:prstGeom prst="rect">
              <a:avLst/>
            </a:prstGeom>
          </p:spPr>
        </p:pic>
      </p:grp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0162FE13-420B-4461-8F70-5FE5D467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36385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87"/>
    </mc:Choice>
    <mc:Fallback xmlns="">
      <p:transition spd="slow" advTm="7758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5B22C07-46FD-46CF-8E34-D7253986573F}"/>
              </a:ext>
            </a:extLst>
          </p:cNvPr>
          <p:cNvGrpSpPr/>
          <p:nvPr/>
        </p:nvGrpSpPr>
        <p:grpSpPr>
          <a:xfrm>
            <a:off x="718593" y="2469919"/>
            <a:ext cx="2056993" cy="1452418"/>
            <a:chOff x="42210" y="2613355"/>
            <a:chExt cx="2056993" cy="14524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7FA6C0-7CD3-4ADF-9D4F-FB99332B0AEA}"/>
                </a:ext>
              </a:extLst>
            </p:cNvPr>
            <p:cNvSpPr/>
            <p:nvPr/>
          </p:nvSpPr>
          <p:spPr bwMode="auto">
            <a:xfrm>
              <a:off x="76441" y="2613355"/>
              <a:ext cx="2022762" cy="14524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-109" charset="0"/>
              </a:endParaRPr>
            </a:p>
          </p:txBody>
        </p: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36EDDC95-7A4C-4050-9786-A72484F99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20796" r="512" b="20041"/>
            <a:stretch/>
          </p:blipFill>
          <p:spPr>
            <a:xfrm rot="10800000">
              <a:off x="505597" y="2635293"/>
              <a:ext cx="1184657" cy="4688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D3EE67-974D-4CA4-8551-E2361B422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3226" y="2758574"/>
              <a:ext cx="384458" cy="46885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246FC9-4E4E-481C-A114-A9125C02C310}"/>
                </a:ext>
              </a:extLst>
            </p:cNvPr>
            <p:cNvGrpSpPr/>
            <p:nvPr/>
          </p:nvGrpSpPr>
          <p:grpSpPr>
            <a:xfrm rot="13726039">
              <a:off x="1960293" y="3887713"/>
              <a:ext cx="73101" cy="181502"/>
              <a:chOff x="3902696" y="2684407"/>
              <a:chExt cx="206963" cy="41416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E274DC-BD62-4DDC-AF38-2B8CD316C490}"/>
                  </a:ext>
                </a:extLst>
              </p:cNvPr>
              <p:cNvSpPr/>
              <p:nvPr/>
            </p:nvSpPr>
            <p:spPr>
              <a:xfrm flipH="1">
                <a:off x="3922023" y="2982520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EF1BD2-A862-4110-A9F6-E13854BAF2FA}"/>
                  </a:ext>
                </a:extLst>
              </p:cNvPr>
              <p:cNvSpPr/>
              <p:nvPr/>
            </p:nvSpPr>
            <p:spPr>
              <a:xfrm flipH="1">
                <a:off x="3902696" y="2684407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8DEA8C-0BDE-46E7-BAED-FF92A6A50204}"/>
                  </a:ext>
                </a:extLst>
              </p:cNvPr>
              <p:cNvSpPr/>
              <p:nvPr/>
            </p:nvSpPr>
            <p:spPr>
              <a:xfrm flipH="1">
                <a:off x="3945873" y="2748153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EF29BF-AD5A-4444-903A-6CBFAFA24F73}"/>
                  </a:ext>
                </a:extLst>
              </p:cNvPr>
              <p:cNvSpPr/>
              <p:nvPr/>
            </p:nvSpPr>
            <p:spPr>
              <a:xfrm flipH="1">
                <a:off x="4063941" y="2748153"/>
                <a:ext cx="45718" cy="292355"/>
              </a:xfrm>
              <a:prstGeom prst="rect">
                <a:avLst/>
              </a:prstGeom>
              <a:solidFill>
                <a:srgbClr val="FF0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D406BE-7569-475A-AC48-CFCF4FA67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182" y="2767091"/>
              <a:ext cx="384458" cy="468851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5006E45-97DA-452B-A7E1-4168A5178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2210" y="3235942"/>
              <a:ext cx="547664" cy="5476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025FB9-2755-4DCD-ABC4-CDB885A8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942415">
              <a:off x="216796" y="3271788"/>
              <a:ext cx="384458" cy="46885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72D858-8683-43E2-BE03-93A72FB942CC}"/>
                </a:ext>
              </a:extLst>
            </p:cNvPr>
            <p:cNvGrpSpPr/>
            <p:nvPr/>
          </p:nvGrpSpPr>
          <p:grpSpPr>
            <a:xfrm>
              <a:off x="261320" y="3853769"/>
              <a:ext cx="1333266" cy="212004"/>
              <a:chOff x="912972" y="4581669"/>
              <a:chExt cx="2143379" cy="47062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F141212-A1AC-4E9D-958A-DEFFA867976E}"/>
                  </a:ext>
                </a:extLst>
              </p:cNvPr>
              <p:cNvSpPr/>
              <p:nvPr/>
            </p:nvSpPr>
            <p:spPr bwMode="auto">
              <a:xfrm>
                <a:off x="1503124" y="4616031"/>
                <a:ext cx="1553227" cy="350729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pitchFamily="-109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F114FDC-4381-4C1C-ACC6-DAFD366A7668}"/>
                  </a:ext>
                </a:extLst>
              </p:cNvPr>
              <p:cNvSpPr/>
              <p:nvPr/>
            </p:nvSpPr>
            <p:spPr bwMode="auto">
              <a:xfrm>
                <a:off x="980827" y="4628557"/>
                <a:ext cx="325676" cy="325676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pitchFamily="-109" charset="0"/>
                </a:endParaRPr>
              </a:p>
            </p:txBody>
          </p:sp>
          <p:pic>
            <p:nvPicPr>
              <p:cNvPr id="22" name="Graphic 21" descr="Laptop with phone and calculator">
                <a:extLst>
                  <a:ext uri="{FF2B5EF4-FFF2-40B4-BE49-F238E27FC236}">
                    <a16:creationId xmlns:a16="http://schemas.microsoft.com/office/drawing/2014/main" id="{B3F986EE-902C-4FEA-A587-64B990E29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5783" r="22087" b="55760"/>
              <a:stretch/>
            </p:blipFill>
            <p:spPr>
              <a:xfrm rot="10800000">
                <a:off x="1622311" y="4726615"/>
                <a:ext cx="1333323" cy="325676"/>
              </a:xfrm>
              <a:prstGeom prst="rect">
                <a:avLst/>
              </a:prstGeom>
            </p:spPr>
          </p:pic>
          <p:pic>
            <p:nvPicPr>
              <p:cNvPr id="23" name="Picture 22" descr="A close-up of a plant&#10;&#10;Description automatically generated with medium confidence">
                <a:extLst>
                  <a:ext uri="{FF2B5EF4-FFF2-40B4-BE49-F238E27FC236}">
                    <a16:creationId xmlns:a16="http://schemas.microsoft.com/office/drawing/2014/main" id="{B49B0AE2-B817-4DC6-A092-3F5A93F4C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2972" y="4581669"/>
                <a:ext cx="374081" cy="372564"/>
              </a:xfrm>
              <a:prstGeom prst="rect">
                <a:avLst/>
              </a:prstGeom>
            </p:spPr>
          </p:pic>
        </p:grp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50998C3-EEEB-4F77-BF95-411A993BD005}"/>
              </a:ext>
            </a:extLst>
          </p:cNvPr>
          <p:cNvSpPr/>
          <p:nvPr/>
        </p:nvSpPr>
        <p:spPr bwMode="auto">
          <a:xfrm rot="8160744">
            <a:off x="862493" y="2347503"/>
            <a:ext cx="2398691" cy="1697248"/>
          </a:xfrm>
          <a:prstGeom prst="triangle">
            <a:avLst/>
          </a:prstGeom>
          <a:solidFill>
            <a:srgbClr val="B7F9B9">
              <a:alpha val="47059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itchFamily="-109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CBAA2F-585F-4F63-8248-7188C93C4BD4}"/>
              </a:ext>
            </a:extLst>
          </p:cNvPr>
          <p:cNvGrpSpPr/>
          <p:nvPr/>
        </p:nvGrpSpPr>
        <p:grpSpPr>
          <a:xfrm>
            <a:off x="2947377" y="2469919"/>
            <a:ext cx="2029482" cy="1452418"/>
            <a:chOff x="2270995" y="2613355"/>
            <a:chExt cx="2029482" cy="1452418"/>
          </a:xfrm>
        </p:grpSpPr>
        <p:pic>
          <p:nvPicPr>
            <p:cNvPr id="27" name="Picture 2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93BB5B2-1971-4450-9853-B32AED128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954" y="2938936"/>
              <a:ext cx="1026801" cy="98012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34E7643-6385-451C-8228-BC4A2E33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861" y="3153715"/>
              <a:ext cx="836616" cy="83661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F5CFC4-2E42-47B1-97C6-812B14B11B3A}"/>
                </a:ext>
              </a:extLst>
            </p:cNvPr>
            <p:cNvSpPr/>
            <p:nvPr/>
          </p:nvSpPr>
          <p:spPr bwMode="auto">
            <a:xfrm>
              <a:off x="2270995" y="2613355"/>
              <a:ext cx="2022762" cy="14524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-10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B100FB-0E9E-4E0A-8701-88D92CB16828}"/>
              </a:ext>
            </a:extLst>
          </p:cNvPr>
          <p:cNvGrpSpPr/>
          <p:nvPr/>
        </p:nvGrpSpPr>
        <p:grpSpPr>
          <a:xfrm>
            <a:off x="7137434" y="2491857"/>
            <a:ext cx="2022762" cy="1452418"/>
            <a:chOff x="4765817" y="2635293"/>
            <a:chExt cx="2022762" cy="14524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C6FC4F-9621-4E4E-8F96-F8D09835593F}"/>
                </a:ext>
              </a:extLst>
            </p:cNvPr>
            <p:cNvSpPr/>
            <p:nvPr/>
          </p:nvSpPr>
          <p:spPr bwMode="auto">
            <a:xfrm>
              <a:off x="4765817" y="2635293"/>
              <a:ext cx="2022762" cy="14524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-109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07F7A90-8008-42F0-87B7-0888BED4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000" y="2877053"/>
              <a:ext cx="1416558" cy="118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CCD4A073-BAD3-43A2-ADBE-E53A91602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4" t="9385" r="20240" b="66824"/>
            <a:stretch/>
          </p:blipFill>
          <p:spPr>
            <a:xfrm>
              <a:off x="5609718" y="3096246"/>
              <a:ext cx="230685" cy="16348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D77BF1-244B-465D-8DBF-F1B123049977}"/>
              </a:ext>
            </a:extLst>
          </p:cNvPr>
          <p:cNvGrpSpPr/>
          <p:nvPr/>
        </p:nvGrpSpPr>
        <p:grpSpPr>
          <a:xfrm>
            <a:off x="9331988" y="2491857"/>
            <a:ext cx="2022762" cy="1452418"/>
            <a:chOff x="6960371" y="2635293"/>
            <a:chExt cx="2022762" cy="145241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EA4547-0160-4F60-84F0-2F3EC4C7AEEE}"/>
                </a:ext>
              </a:extLst>
            </p:cNvPr>
            <p:cNvSpPr/>
            <p:nvPr/>
          </p:nvSpPr>
          <p:spPr bwMode="auto">
            <a:xfrm>
              <a:off x="6960371" y="2635293"/>
              <a:ext cx="2022762" cy="14524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-109" charset="0"/>
              </a:endParaRPr>
            </a:p>
          </p:txBody>
        </p:sp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48193C9-F105-4172-BBEB-EB5E45320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r="6923" b="12000"/>
            <a:stretch/>
          </p:blipFill>
          <p:spPr>
            <a:xfrm>
              <a:off x="7225126" y="2928979"/>
              <a:ext cx="1493251" cy="1084868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ABE4D84-30B4-4C07-8971-AF7D1D14CB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69" y="6246809"/>
            <a:ext cx="1662801" cy="61119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7C6C392-1E3E-4680-932A-D03043B74CF8}"/>
              </a:ext>
            </a:extLst>
          </p:cNvPr>
          <p:cNvSpPr txBox="1"/>
          <p:nvPr/>
        </p:nvSpPr>
        <p:spPr>
          <a:xfrm>
            <a:off x="972001" y="4081217"/>
            <a:ext cx="147389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People Counting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1C4366-B617-4E9C-B1F8-80AA50B3F64A}"/>
              </a:ext>
            </a:extLst>
          </p:cNvPr>
          <p:cNvSpPr txBox="1"/>
          <p:nvPr/>
        </p:nvSpPr>
        <p:spPr>
          <a:xfrm>
            <a:off x="3140881" y="4079479"/>
            <a:ext cx="163575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Search and Rescue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4EAA10-5D11-4ADE-AE72-05ECD6EA4C9E}"/>
              </a:ext>
            </a:extLst>
          </p:cNvPr>
          <p:cNvSpPr txBox="1"/>
          <p:nvPr/>
        </p:nvSpPr>
        <p:spPr>
          <a:xfrm>
            <a:off x="7388248" y="4079479"/>
            <a:ext cx="163575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Driver fatigue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D162A-0FAC-46F1-9E10-30CD0DE82944}"/>
              </a:ext>
            </a:extLst>
          </p:cNvPr>
          <p:cNvSpPr txBox="1"/>
          <p:nvPr/>
        </p:nvSpPr>
        <p:spPr>
          <a:xfrm>
            <a:off x="9525491" y="4079478"/>
            <a:ext cx="163575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Sleep Monitoring</a:t>
            </a:r>
          </a:p>
        </p:txBody>
      </p:sp>
      <p:sp>
        <p:nvSpPr>
          <p:cNvPr id="48" name="Rectangle 115">
            <a:extLst>
              <a:ext uri="{FF2B5EF4-FFF2-40B4-BE49-F238E27FC236}">
                <a16:creationId xmlns:a16="http://schemas.microsoft.com/office/drawing/2014/main" id="{A180D3DA-AD55-43D9-AD9B-63E4C4950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483" y="427953"/>
            <a:ext cx="3823854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Proposed Solution 1 – MIMO Rx Beamforming Based</a:t>
            </a:r>
            <a:endParaRPr lang="en-US" sz="2000" b="1" dirty="0">
              <a:solidFill>
                <a:srgbClr val="C00000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</p:txBody>
      </p:sp>
      <p:sp>
        <p:nvSpPr>
          <p:cNvPr id="49" name="Rectangle 115">
            <a:extLst>
              <a:ext uri="{FF2B5EF4-FFF2-40B4-BE49-F238E27FC236}">
                <a16:creationId xmlns:a16="http://schemas.microsoft.com/office/drawing/2014/main" id="{8ACBB340-E614-4D70-826F-0789055FA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422" y="422929"/>
            <a:ext cx="3823854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Proposed Solution 2 – RF Lens Based</a:t>
            </a:r>
            <a:endParaRPr lang="en-US" sz="2000" b="1" dirty="0">
              <a:solidFill>
                <a:srgbClr val="C00000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4D4A7F-637F-4CC1-BD88-B44C89F693D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2349" y="1237674"/>
            <a:ext cx="0" cy="56203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26669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882157"/>
              </p:ext>
            </p:extLst>
          </p:nvPr>
        </p:nvGraphicFramePr>
        <p:xfrm>
          <a:off x="2853796" y="1576210"/>
          <a:ext cx="5792899" cy="360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4762">
                  <a:extLst>
                    <a:ext uri="{9D8B030D-6E8A-4147-A177-3AD203B41FA5}">
                      <a16:colId xmlns:a16="http://schemas.microsoft.com/office/drawing/2014/main" val="2274639921"/>
                    </a:ext>
                  </a:extLst>
                </a:gridCol>
                <a:gridCol w="1518137">
                  <a:extLst>
                    <a:ext uri="{9D8B030D-6E8A-4147-A177-3AD203B41FA5}">
                      <a16:colId xmlns:a16="http://schemas.microsoft.com/office/drawing/2014/main" val="3335050008"/>
                    </a:ext>
                  </a:extLst>
                </a:gridCol>
              </a:tblGrid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Parameter (FMCW)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355620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  <a:r>
                        <a:rPr lang="en-US" baseline="0" dirty="0"/>
                        <a:t> of Samples (fast time)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975124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Number of Frames (slow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969382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512948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Bandwidth (BW)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479766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PRF (Slow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04197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 err="1"/>
                        <a:t>NRx</a:t>
                      </a:r>
                      <a:r>
                        <a:rPr lang="en-US" dirty="0"/>
                        <a:t> antennas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72704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 err="1"/>
                        <a:t>NTx</a:t>
                      </a:r>
                      <a:r>
                        <a:rPr lang="en-US" dirty="0"/>
                        <a:t> antennas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8268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4460F-38FA-460B-B902-1FF4F7BEFF38}"/>
                  </a:ext>
                </a:extLst>
              </p:cNvPr>
              <p:cNvSpPr txBox="1"/>
              <p:nvPr/>
            </p:nvSpPr>
            <p:spPr>
              <a:xfrm>
                <a:off x="3533906" y="5417258"/>
                <a:ext cx="4437708" cy="461665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Measurement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/>
                  <a:t> 25 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4460F-38FA-460B-B902-1FF4F7BEF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906" y="5417258"/>
                <a:ext cx="4437708" cy="461665"/>
              </a:xfrm>
              <a:prstGeom prst="rect">
                <a:avLst/>
              </a:prstGeom>
              <a:blipFill>
                <a:blip r:embed="rId5"/>
                <a:stretch>
                  <a:fillRect t="-4762" b="-2142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System Parameters</a:t>
            </a:r>
          </a:p>
        </p:txBody>
      </p:sp>
    </p:spTree>
    <p:extLst>
      <p:ext uri="{BB962C8B-B14F-4D97-AF65-F5344CB8AC3E}">
        <p14:creationId xmlns:p14="http://schemas.microsoft.com/office/powerpoint/2010/main" val="303880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6313-679D-421C-A5B9-A8E36921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Proposed Solution 1 – MIMO Rx Beamforming Based – Results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BA508-B234-4B63-997A-20CF13EB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181A2D0-12A0-4BB6-8112-B967B7346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1" y="3819922"/>
            <a:ext cx="3200400" cy="2399386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89B8E13-71EF-4141-956F-7CB9DF046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77" y="3822380"/>
            <a:ext cx="3200400" cy="24003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A8A948-EA77-42A7-A812-607C00402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1" y="1588994"/>
            <a:ext cx="3200400" cy="24003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61A1EE4-C10E-44E2-A963-BE8AF8782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82" y="1588994"/>
            <a:ext cx="3200400" cy="240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69540-80D0-4532-827F-034A24FC87C2}"/>
              </a:ext>
            </a:extLst>
          </p:cNvPr>
          <p:cNvSpPr txBox="1"/>
          <p:nvPr/>
        </p:nvSpPr>
        <p:spPr>
          <a:xfrm>
            <a:off x="804547" y="1501723"/>
            <a:ext cx="207247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a. Vital Signs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85A44-0C29-4CA5-BD0C-C5B390ECDAED}"/>
              </a:ext>
            </a:extLst>
          </p:cNvPr>
          <p:cNvSpPr txBox="1"/>
          <p:nvPr/>
        </p:nvSpPr>
        <p:spPr>
          <a:xfrm>
            <a:off x="3800363" y="1501723"/>
            <a:ext cx="249937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b. Vital Signs Pseudo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8DA98-9E8F-4A36-B800-044CEDC14752}"/>
              </a:ext>
            </a:extLst>
          </p:cNvPr>
          <p:cNvSpPr txBox="1"/>
          <p:nvPr/>
        </p:nvSpPr>
        <p:spPr>
          <a:xfrm>
            <a:off x="185329" y="6237194"/>
            <a:ext cx="33594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c. Heart Rate Tracking Across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EDFAA-FAF8-4465-ACD2-48CD18B199B1}"/>
              </a:ext>
            </a:extLst>
          </p:cNvPr>
          <p:cNvSpPr txBox="1"/>
          <p:nvPr/>
        </p:nvSpPr>
        <p:spPr>
          <a:xfrm>
            <a:off x="4052700" y="6232468"/>
            <a:ext cx="216481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e. Bland-Altmann Plot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5B5C3BE-6D58-4D7E-8892-C1D8467DFD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t="11279" r="7552"/>
          <a:stretch/>
        </p:blipFill>
        <p:spPr>
          <a:xfrm>
            <a:off x="6960675" y="1465364"/>
            <a:ext cx="5087716" cy="2647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9E6B3-E735-450C-8DFC-0E2B1C0D7C5D}"/>
              </a:ext>
            </a:extLst>
          </p:cNvPr>
          <p:cNvSpPr txBox="1"/>
          <p:nvPr/>
        </p:nvSpPr>
        <p:spPr>
          <a:xfrm>
            <a:off x="7037294" y="4373284"/>
            <a:ext cx="394595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Mean Absolute Error (MAE) – 1.69 bpm</a:t>
            </a:r>
          </a:p>
          <a:p>
            <a:r>
              <a:rPr lang="en-US" dirty="0"/>
              <a:t>Accuracy – 91.85 %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5D076D2-B4F2-4F0E-9848-B6C07EAE454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/>
          <a:stretch/>
        </p:blipFill>
        <p:spPr>
          <a:xfrm>
            <a:off x="6960675" y="5069727"/>
            <a:ext cx="2360002" cy="13691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05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57BD-E91B-4A4B-BEFE-65997BCF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RF Lens Based Solution – Lens Cage Experiments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2270F-AF52-4492-97DB-3E4F2FAD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648B8-DDEC-493E-9D10-633DF6AA5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9" y="1403245"/>
            <a:ext cx="24384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3D67837-69DB-402C-9241-4B4A70E030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98" y="1413351"/>
            <a:ext cx="24384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icture containing indoor, wooden, wood&#10;&#10;Description automatically generated">
            <a:extLst>
              <a:ext uri="{FF2B5EF4-FFF2-40B4-BE49-F238E27FC236}">
                <a16:creationId xmlns:a16="http://schemas.microsoft.com/office/drawing/2014/main" id="{47F1CDE0-05F1-4127-9F73-557798E4C7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78" y="3751604"/>
            <a:ext cx="1772194" cy="2362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indoor, floor, blue&#10;&#10;Description automatically generated">
            <a:extLst>
              <a:ext uri="{FF2B5EF4-FFF2-40B4-BE49-F238E27FC236}">
                <a16:creationId xmlns:a16="http://schemas.microsoft.com/office/drawing/2014/main" id="{88B0FF22-3CC2-479E-AEA0-780E286E63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42" y="3786657"/>
            <a:ext cx="3150010" cy="2362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159F7-FF1B-41A9-B77B-4801E5374B0E}"/>
              </a:ext>
            </a:extLst>
          </p:cNvPr>
          <p:cNvSpPr txBox="1"/>
          <p:nvPr/>
        </p:nvSpPr>
        <p:spPr>
          <a:xfrm>
            <a:off x="3849195" y="6235230"/>
            <a:ext cx="12192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LAT-115 Lens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54B0D7-BFC3-471A-976B-A501F3479EA1}"/>
              </a:ext>
            </a:extLst>
          </p:cNvPr>
          <p:cNvSpPr txBox="1"/>
          <p:nvPr/>
        </p:nvSpPr>
        <p:spPr>
          <a:xfrm>
            <a:off x="2695458" y="3314363"/>
            <a:ext cx="117195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DCA1000EVM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7598A-C47F-48B9-BE48-C10DEDE09713}"/>
              </a:ext>
            </a:extLst>
          </p:cNvPr>
          <p:cNvSpPr txBox="1"/>
          <p:nvPr/>
        </p:nvSpPr>
        <p:spPr>
          <a:xfrm>
            <a:off x="3918489" y="3314363"/>
            <a:ext cx="145761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AWR1843BOOST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899C37B-86BD-48F8-A5F1-460E2A88005C}"/>
              </a:ext>
            </a:extLst>
          </p:cNvPr>
          <p:cNvCxnSpPr/>
          <p:nvPr/>
        </p:nvCxnSpPr>
        <p:spPr>
          <a:xfrm rot="5400000">
            <a:off x="2883557" y="2663604"/>
            <a:ext cx="996718" cy="304800"/>
          </a:xfrm>
          <a:prstGeom prst="bentConnector3">
            <a:avLst>
              <a:gd name="adj1" fmla="val 30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C43DA3F-204E-4D3D-A83C-94C8FE2E49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07582" y="2663604"/>
            <a:ext cx="996718" cy="304800"/>
          </a:xfrm>
          <a:prstGeom prst="bentConnector3">
            <a:avLst>
              <a:gd name="adj1" fmla="val 30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7861A8-362D-4977-9DE3-38CB7A54CF98}"/>
              </a:ext>
            </a:extLst>
          </p:cNvPr>
          <p:cNvSpPr txBox="1"/>
          <p:nvPr/>
        </p:nvSpPr>
        <p:spPr>
          <a:xfrm>
            <a:off x="622972" y="6235230"/>
            <a:ext cx="23967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3D Printed Lens Cage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A65956-CE4A-46FD-A6D0-6AFBEB8763B7}"/>
                  </a:ext>
                </a:extLst>
              </p:cNvPr>
              <p:cNvSpPr txBox="1"/>
              <p:nvPr/>
            </p:nvSpPr>
            <p:spPr>
              <a:xfrm>
                <a:off x="1324515" y="1709933"/>
                <a:ext cx="394115" cy="3915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A65956-CE4A-46FD-A6D0-6AFBEB87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515" y="1709933"/>
                <a:ext cx="394115" cy="391582"/>
              </a:xfrm>
              <a:prstGeom prst="rect">
                <a:avLst/>
              </a:prstGeom>
              <a:blipFill>
                <a:blip r:embed="rId10"/>
                <a:stretch>
                  <a:fillRect l="-17910" r="-1493" b="-75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B3176E8E-13E9-4617-BD43-85AFD4A71252}"/>
              </a:ext>
            </a:extLst>
          </p:cNvPr>
          <p:cNvSpPr/>
          <p:nvPr/>
        </p:nvSpPr>
        <p:spPr>
          <a:xfrm>
            <a:off x="60722" y="1344808"/>
            <a:ext cx="36755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EB0E44-0E86-45F5-9B0F-123B23596C91}"/>
              </a:ext>
            </a:extLst>
          </p:cNvPr>
          <p:cNvSpPr/>
          <p:nvPr/>
        </p:nvSpPr>
        <p:spPr>
          <a:xfrm>
            <a:off x="2835944" y="1344808"/>
            <a:ext cx="36755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DCDB33-D02F-4A1F-9043-597C9E7A45ED}"/>
              </a:ext>
            </a:extLst>
          </p:cNvPr>
          <p:cNvSpPr/>
          <p:nvPr/>
        </p:nvSpPr>
        <p:spPr>
          <a:xfrm>
            <a:off x="47921" y="3699960"/>
            <a:ext cx="36755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23A3B0-6324-4F28-9DE2-13F999A7F158}"/>
              </a:ext>
            </a:extLst>
          </p:cNvPr>
          <p:cNvSpPr/>
          <p:nvPr/>
        </p:nvSpPr>
        <p:spPr>
          <a:xfrm>
            <a:off x="3472379" y="3696674"/>
            <a:ext cx="36755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20A5A6-1220-420A-BC3B-BDBF9BDD8D7D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231697" y="5380143"/>
            <a:ext cx="863953" cy="785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68EC6B9B-35A4-4C6D-A7B3-3311E1D7F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6827" y="3826458"/>
                <a:ext cx="4866181" cy="2330429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Lens placed at a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𝑓𝑏</m:t>
                        </m:r>
                      </m:sub>
                    </m:sSub>
                  </m:oMath>
                </a14:m>
                <a:r>
                  <a:rPr lang="en-US" sz="2000" dirty="0"/>
                  <a:t> in front of sensor (back focal length of the lens)</a:t>
                </a:r>
              </a:p>
              <a:p>
                <a:r>
                  <a:rPr lang="en-US" sz="2000" dirty="0"/>
                  <a:t>3D printed lens cage designed for stability and movement</a:t>
                </a:r>
              </a:p>
              <a:p>
                <a:r>
                  <a:rPr lang="en-US" sz="2000" dirty="0"/>
                  <a:t>Subjects positional analysis done to identify capability of heart rate detection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68EC6B9B-35A4-4C6D-A7B3-3311E1D7F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6827" y="3826458"/>
                <a:ext cx="4866181" cy="2330429"/>
              </a:xfrm>
              <a:blipFill>
                <a:blip r:embed="rId12"/>
                <a:stretch>
                  <a:fillRect l="-1000" t="-20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D878DE4-E705-4010-9564-2CDC06409CDC}"/>
              </a:ext>
            </a:extLst>
          </p:cNvPr>
          <p:cNvSpPr txBox="1">
            <a:spLocks/>
          </p:cNvSpPr>
          <p:nvPr/>
        </p:nvSpPr>
        <p:spPr>
          <a:xfrm>
            <a:off x="5496828" y="1402606"/>
            <a:ext cx="4866181" cy="23304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SNR improvements due to the lens</a:t>
            </a:r>
          </a:p>
          <a:p>
            <a:r>
              <a:rPr lang="en-US" sz="2000" dirty="0"/>
              <a:t>Focusing property and lens geometry helps resolve echoes from different points on the body</a:t>
            </a:r>
          </a:p>
          <a:p>
            <a:r>
              <a:rPr lang="en-US" sz="2000" dirty="0"/>
              <a:t>Channel selection based on spectral PAPR</a:t>
            </a:r>
          </a:p>
          <a:p>
            <a:r>
              <a:rPr lang="en-US" sz="2000" dirty="0"/>
              <a:t>“Need based” Harmonic correction implemented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E31028-80BF-44FA-AEAA-564CEAD84F9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77" y="1732524"/>
            <a:ext cx="1692619" cy="126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DEAA53-87A7-40B9-B011-91F8AC5628C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225" y="3408929"/>
            <a:ext cx="1694688" cy="12710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EA655F-7183-476C-ABBE-7EBD153B1ED6}"/>
              </a:ext>
            </a:extLst>
          </p:cNvPr>
          <p:cNvCxnSpPr/>
          <p:nvPr/>
        </p:nvCxnSpPr>
        <p:spPr>
          <a:xfrm flipV="1">
            <a:off x="10092906" y="2251494"/>
            <a:ext cx="448573" cy="56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A66414-37B7-438B-A867-BF308215BDB9}"/>
              </a:ext>
            </a:extLst>
          </p:cNvPr>
          <p:cNvSpPr txBox="1"/>
          <p:nvPr/>
        </p:nvSpPr>
        <p:spPr>
          <a:xfrm>
            <a:off x="10601496" y="1331577"/>
            <a:ext cx="1446158" cy="415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</a:rPr>
              <a:t>Don’t select this channel!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F3CD57-6291-4DBE-83A5-E4D00A3EE253}"/>
              </a:ext>
            </a:extLst>
          </p:cNvPr>
          <p:cNvSpPr txBox="1"/>
          <p:nvPr/>
        </p:nvSpPr>
        <p:spPr>
          <a:xfrm>
            <a:off x="10630721" y="4787913"/>
            <a:ext cx="14461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Select this channel!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7F1F61-AD2D-4C3F-B9D1-BD25C949BED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0092906" y="2854347"/>
            <a:ext cx="355319" cy="119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4372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067C-A43D-4049-9629-7293F78D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Heart Rate Visibility</a:t>
            </a:r>
            <a:br>
              <a:rPr lang="en-US" sz="3600" dirty="0">
                <a:solidFill>
                  <a:srgbClr val="C00000"/>
                </a:solidFill>
              </a:rPr>
            </a:br>
            <a:r>
              <a:rPr lang="en-US" sz="3600" dirty="0">
                <a:solidFill>
                  <a:srgbClr val="C00000"/>
                </a:solidFill>
              </a:rPr>
              <a:t>Different Orientations of subject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46779-427A-447D-9905-BC6E663CF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374" y="6542755"/>
            <a:ext cx="4874741" cy="365125"/>
          </a:xfrm>
        </p:spPr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B945B-C090-4DFF-80A5-12443C765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3" y="4043017"/>
            <a:ext cx="2438398" cy="182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902D1-D961-4BAB-8E43-06C9CDDF4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26" y="1382809"/>
            <a:ext cx="2438399" cy="182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8F602-526E-4090-B169-D651858C7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70" y="4045147"/>
            <a:ext cx="2438399" cy="1828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A82B7-14D8-4B25-B5F3-1AA69BCA7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783" y="4109270"/>
            <a:ext cx="2438398" cy="182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993F4-443E-4660-86F3-A1A5C7FBE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78" y="4080865"/>
            <a:ext cx="2438399" cy="1828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95B23-45D4-4D8F-85F1-4DD45919A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61" y="1374730"/>
            <a:ext cx="2438399" cy="1828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68BE8C-8C92-4910-9E78-FCA59DBCC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4" y="1372599"/>
            <a:ext cx="2438399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6AD32-FC05-44AB-B45C-FE7B539479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60" y="1372599"/>
            <a:ext cx="2438399" cy="1828799"/>
          </a:xfrm>
          <a:prstGeom prst="rect">
            <a:avLst/>
          </a:prstGeom>
        </p:spPr>
      </p:pic>
      <p:sp>
        <p:nvSpPr>
          <p:cNvPr id="21" name="Multiply 23">
            <a:extLst>
              <a:ext uri="{FF2B5EF4-FFF2-40B4-BE49-F238E27FC236}">
                <a16:creationId xmlns:a16="http://schemas.microsoft.com/office/drawing/2014/main" id="{BF67C7E0-2C4A-4121-8C83-70C64DC0A9CC}"/>
              </a:ext>
            </a:extLst>
          </p:cNvPr>
          <p:cNvSpPr/>
          <p:nvPr/>
        </p:nvSpPr>
        <p:spPr>
          <a:xfrm>
            <a:off x="1242116" y="1936942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4">
            <a:extLst>
              <a:ext uri="{FF2B5EF4-FFF2-40B4-BE49-F238E27FC236}">
                <a16:creationId xmlns:a16="http://schemas.microsoft.com/office/drawing/2014/main" id="{29D2BB7A-8935-4077-A868-D590DE0B26DE}"/>
              </a:ext>
            </a:extLst>
          </p:cNvPr>
          <p:cNvSpPr/>
          <p:nvPr/>
        </p:nvSpPr>
        <p:spPr>
          <a:xfrm>
            <a:off x="8141470" y="1868985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5">
            <a:extLst>
              <a:ext uri="{FF2B5EF4-FFF2-40B4-BE49-F238E27FC236}">
                <a16:creationId xmlns:a16="http://schemas.microsoft.com/office/drawing/2014/main" id="{46CB68BE-22C5-495A-8D35-46C6D6D0C7E8}"/>
              </a:ext>
            </a:extLst>
          </p:cNvPr>
          <p:cNvSpPr/>
          <p:nvPr/>
        </p:nvSpPr>
        <p:spPr>
          <a:xfrm>
            <a:off x="3485358" y="1968429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6">
            <a:extLst>
              <a:ext uri="{FF2B5EF4-FFF2-40B4-BE49-F238E27FC236}">
                <a16:creationId xmlns:a16="http://schemas.microsoft.com/office/drawing/2014/main" id="{96D4D69D-B37D-4CF7-8CAC-91ED36FF7B03}"/>
              </a:ext>
            </a:extLst>
          </p:cNvPr>
          <p:cNvSpPr/>
          <p:nvPr/>
        </p:nvSpPr>
        <p:spPr>
          <a:xfrm>
            <a:off x="5874126" y="1989237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7">
            <a:extLst>
              <a:ext uri="{FF2B5EF4-FFF2-40B4-BE49-F238E27FC236}">
                <a16:creationId xmlns:a16="http://schemas.microsoft.com/office/drawing/2014/main" id="{D414729A-ECF2-4505-93C3-7BE8854118B0}"/>
              </a:ext>
            </a:extLst>
          </p:cNvPr>
          <p:cNvSpPr/>
          <p:nvPr/>
        </p:nvSpPr>
        <p:spPr>
          <a:xfrm>
            <a:off x="3514414" y="4612505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8">
            <a:extLst>
              <a:ext uri="{FF2B5EF4-FFF2-40B4-BE49-F238E27FC236}">
                <a16:creationId xmlns:a16="http://schemas.microsoft.com/office/drawing/2014/main" id="{B02B3B45-A0B7-4E63-BE25-922A0957A2C8}"/>
              </a:ext>
            </a:extLst>
          </p:cNvPr>
          <p:cNvSpPr/>
          <p:nvPr/>
        </p:nvSpPr>
        <p:spPr>
          <a:xfrm>
            <a:off x="1157117" y="4612892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9">
            <a:extLst>
              <a:ext uri="{FF2B5EF4-FFF2-40B4-BE49-F238E27FC236}">
                <a16:creationId xmlns:a16="http://schemas.microsoft.com/office/drawing/2014/main" id="{26D9A573-715F-4532-BEE1-A23315B0B571}"/>
              </a:ext>
            </a:extLst>
          </p:cNvPr>
          <p:cNvSpPr/>
          <p:nvPr/>
        </p:nvSpPr>
        <p:spPr>
          <a:xfrm>
            <a:off x="8226151" y="4637617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30">
            <a:extLst>
              <a:ext uri="{FF2B5EF4-FFF2-40B4-BE49-F238E27FC236}">
                <a16:creationId xmlns:a16="http://schemas.microsoft.com/office/drawing/2014/main" id="{FAEFC18C-C1F8-4F2B-987C-04E24ED9DD1C}"/>
              </a:ext>
            </a:extLst>
          </p:cNvPr>
          <p:cNvSpPr/>
          <p:nvPr/>
        </p:nvSpPr>
        <p:spPr>
          <a:xfrm>
            <a:off x="6008807" y="4639555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7EA0B6-BB47-46C7-A619-002235CD0B5D}"/>
              </a:ext>
            </a:extLst>
          </p:cNvPr>
          <p:cNvSpPr/>
          <p:nvPr/>
        </p:nvSpPr>
        <p:spPr>
          <a:xfrm>
            <a:off x="7419326" y="1532244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D3FA6D-B004-498D-BB85-ABB5EABEAD89}"/>
              </a:ext>
            </a:extLst>
          </p:cNvPr>
          <p:cNvSpPr/>
          <p:nvPr/>
        </p:nvSpPr>
        <p:spPr>
          <a:xfrm>
            <a:off x="8337391" y="1532244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538E57-3E76-4C87-8374-FD296EB516B6}"/>
              </a:ext>
            </a:extLst>
          </p:cNvPr>
          <p:cNvSpPr/>
          <p:nvPr/>
        </p:nvSpPr>
        <p:spPr>
          <a:xfrm>
            <a:off x="5261678" y="4239923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329102-1591-4FCB-8415-C47231A33381}"/>
              </a:ext>
            </a:extLst>
          </p:cNvPr>
          <p:cNvSpPr/>
          <p:nvPr/>
        </p:nvSpPr>
        <p:spPr>
          <a:xfrm>
            <a:off x="6179743" y="4239923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5FA2D4-2A3F-4AF1-844F-F41D2BDF6FA4}"/>
              </a:ext>
            </a:extLst>
          </p:cNvPr>
          <p:cNvSpPr/>
          <p:nvPr/>
        </p:nvSpPr>
        <p:spPr>
          <a:xfrm>
            <a:off x="2797324" y="1533929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8E9E2-40F5-4066-9540-5DA323647862}"/>
              </a:ext>
            </a:extLst>
          </p:cNvPr>
          <p:cNvSpPr/>
          <p:nvPr/>
        </p:nvSpPr>
        <p:spPr>
          <a:xfrm>
            <a:off x="3715389" y="1533929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6E59A1-147E-4275-B30D-0BAF31517DA9}"/>
              </a:ext>
            </a:extLst>
          </p:cNvPr>
          <p:cNvSpPr/>
          <p:nvPr/>
        </p:nvSpPr>
        <p:spPr>
          <a:xfrm>
            <a:off x="422583" y="4194582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5CDCF6-DF87-4FEE-B08D-8D7E5689EE5E}"/>
              </a:ext>
            </a:extLst>
          </p:cNvPr>
          <p:cNvSpPr/>
          <p:nvPr/>
        </p:nvSpPr>
        <p:spPr>
          <a:xfrm>
            <a:off x="1340648" y="4194582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DEAC3F-6079-4E29-AFB1-895783D3300F}"/>
              </a:ext>
            </a:extLst>
          </p:cNvPr>
          <p:cNvSpPr/>
          <p:nvPr/>
        </p:nvSpPr>
        <p:spPr>
          <a:xfrm>
            <a:off x="7525423" y="4268328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4A8E1E-146F-4C52-89F1-2CD4F279EDFC}"/>
              </a:ext>
            </a:extLst>
          </p:cNvPr>
          <p:cNvSpPr/>
          <p:nvPr/>
        </p:nvSpPr>
        <p:spPr>
          <a:xfrm>
            <a:off x="8443488" y="4268328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4003E3F-7EF2-434B-B192-5DE696F41BCA}"/>
              </a:ext>
            </a:extLst>
          </p:cNvPr>
          <p:cNvSpPr/>
          <p:nvPr/>
        </p:nvSpPr>
        <p:spPr>
          <a:xfrm>
            <a:off x="5146261" y="1522562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02A9B9-E18B-4284-B253-E744C086C970}"/>
              </a:ext>
            </a:extLst>
          </p:cNvPr>
          <p:cNvSpPr/>
          <p:nvPr/>
        </p:nvSpPr>
        <p:spPr>
          <a:xfrm>
            <a:off x="6064326" y="1522562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63283-A719-410B-98DA-46D1B9A39ABD}"/>
              </a:ext>
            </a:extLst>
          </p:cNvPr>
          <p:cNvSpPr/>
          <p:nvPr/>
        </p:nvSpPr>
        <p:spPr>
          <a:xfrm>
            <a:off x="2796771" y="4194582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5B3F4-31C2-499A-86FB-E48E1113AEC6}"/>
              </a:ext>
            </a:extLst>
          </p:cNvPr>
          <p:cNvSpPr/>
          <p:nvPr/>
        </p:nvSpPr>
        <p:spPr>
          <a:xfrm>
            <a:off x="3714836" y="4194582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96BD4C-6DD1-4E12-9FE9-7B3878F3A1FE}"/>
              </a:ext>
            </a:extLst>
          </p:cNvPr>
          <p:cNvSpPr/>
          <p:nvPr/>
        </p:nvSpPr>
        <p:spPr>
          <a:xfrm>
            <a:off x="538444" y="1511634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B9589D-3B58-4B8F-97B0-9FF525787B14}"/>
              </a:ext>
            </a:extLst>
          </p:cNvPr>
          <p:cNvSpPr/>
          <p:nvPr/>
        </p:nvSpPr>
        <p:spPr>
          <a:xfrm>
            <a:off x="1456509" y="1511634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9B4E05-1202-4535-B36D-A11CA21C85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933" y="3247294"/>
            <a:ext cx="441567" cy="44156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2E1CC63-EA5F-4B88-83AA-1DE83B408532}"/>
              </a:ext>
            </a:extLst>
          </p:cNvPr>
          <p:cNvGrpSpPr/>
          <p:nvPr/>
        </p:nvGrpSpPr>
        <p:grpSpPr>
          <a:xfrm>
            <a:off x="1082500" y="3338552"/>
            <a:ext cx="953837" cy="259049"/>
            <a:chOff x="3338826" y="2689359"/>
            <a:chExt cx="1428749" cy="48626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F62DB2-E299-4FFE-8B40-235429EC154B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EE42D18-FDBE-4C2D-8FBA-7B723D529CA5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CC4BAD9-0BDB-4896-8B31-734B5E30F074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0C18F0-4F56-48E7-8385-1D90C3700813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6C59DB1-B434-4D55-A23E-2A42EDF329BB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Pie 5">
                <a:extLst>
                  <a:ext uri="{FF2B5EF4-FFF2-40B4-BE49-F238E27FC236}">
                    <a16:creationId xmlns:a16="http://schemas.microsoft.com/office/drawing/2014/main" id="{EB9FF71B-063B-43D2-850B-E8ACAB8B4C22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8A33FD-79F5-4DAA-90C7-26D455005A31}"/>
                </a:ext>
              </a:extLst>
            </p:cNvPr>
            <p:cNvCxnSpPr>
              <a:stCxn id="54" idx="1"/>
              <a:endCxn id="56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9353D3-6DEC-4975-8515-CC74DA5E7862}"/>
                </a:ext>
              </a:extLst>
            </p:cNvPr>
            <p:cNvCxnSpPr>
              <a:stCxn id="54" idx="1"/>
              <a:endCxn id="56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676A9F5-CC74-4CCA-973C-432478F67F1B}"/>
                </a:ext>
              </a:extLst>
            </p:cNvPr>
            <p:cNvCxnSpPr>
              <a:stCxn id="56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375A05-F888-4B23-BE69-34F1659ACE73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DABF0495-8920-4B30-BDF4-E7617698B2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5971">
            <a:off x="2884813" y="3279622"/>
            <a:ext cx="441567" cy="441567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A109951-C0C4-4A47-A1E0-D0C1340E28CD}"/>
              </a:ext>
            </a:extLst>
          </p:cNvPr>
          <p:cNvGrpSpPr/>
          <p:nvPr/>
        </p:nvGrpSpPr>
        <p:grpSpPr>
          <a:xfrm>
            <a:off x="3354530" y="3327841"/>
            <a:ext cx="953837" cy="259049"/>
            <a:chOff x="3338826" y="2689359"/>
            <a:chExt cx="1428749" cy="48626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25795FF-C8D7-4827-B1A4-5C406690AE1A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29873A5-10E9-408D-8805-08101C60A93B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0065293-DABF-48D8-A884-75C8EC8C5464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7FFDD5A-27F2-465B-A54D-B7FABC01FB1B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CF1AFAE-771C-4D72-BC32-3209F6FE36BA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Pie 5">
                <a:extLst>
                  <a:ext uri="{FF2B5EF4-FFF2-40B4-BE49-F238E27FC236}">
                    <a16:creationId xmlns:a16="http://schemas.microsoft.com/office/drawing/2014/main" id="{ADE9A183-2A44-4805-A893-D6C462C790FC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8BCC8-103E-486E-B661-85B9C2EB490A}"/>
                </a:ext>
              </a:extLst>
            </p:cNvPr>
            <p:cNvCxnSpPr>
              <a:stCxn id="78" idx="1"/>
              <a:endCxn id="80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23032B-2B29-4C29-87D6-19EEFD977956}"/>
                </a:ext>
              </a:extLst>
            </p:cNvPr>
            <p:cNvCxnSpPr>
              <a:stCxn id="78" idx="1"/>
              <a:endCxn id="80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461D9B5-B976-4CAD-BAF9-CB9FFAF77934}"/>
                </a:ext>
              </a:extLst>
            </p:cNvPr>
            <p:cNvCxnSpPr>
              <a:stCxn id="80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8A36D0-10CE-4C2B-A73C-5E7661F4AF9C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B981D19-BD75-4997-8DD5-C898F78E5F52}"/>
              </a:ext>
            </a:extLst>
          </p:cNvPr>
          <p:cNvGrpSpPr/>
          <p:nvPr/>
        </p:nvGrpSpPr>
        <p:grpSpPr>
          <a:xfrm>
            <a:off x="5587407" y="3334803"/>
            <a:ext cx="953837" cy="259049"/>
            <a:chOff x="3338826" y="2689359"/>
            <a:chExt cx="1428749" cy="48626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42A276E-B1EA-4899-83B2-CCF7FF25995D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F6EA7A4-7199-438A-87AB-E3FAF3B4EB7F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957A7DD-BB60-4B88-A46C-82E9F8DB1A97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037E446-C6CF-4D5E-B102-53F747195370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C62462F-B2E4-493A-AD1C-33F93EAB4174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Pie 5">
                <a:extLst>
                  <a:ext uri="{FF2B5EF4-FFF2-40B4-BE49-F238E27FC236}">
                    <a16:creationId xmlns:a16="http://schemas.microsoft.com/office/drawing/2014/main" id="{1803E8DB-4E7F-4608-8761-0CBF092AF7B8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45073F-F49E-4B29-A309-EFF31389C069}"/>
                </a:ext>
              </a:extLst>
            </p:cNvPr>
            <p:cNvCxnSpPr>
              <a:stCxn id="89" idx="1"/>
              <a:endCxn id="91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5B26681-2C62-4964-9348-9094C291651A}"/>
                </a:ext>
              </a:extLst>
            </p:cNvPr>
            <p:cNvCxnSpPr>
              <a:stCxn id="89" idx="1"/>
              <a:endCxn id="91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1F4022D-F174-4341-874A-D4CDCA5572C4}"/>
                </a:ext>
              </a:extLst>
            </p:cNvPr>
            <p:cNvCxnSpPr>
              <a:stCxn id="91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5D269B3-8354-401E-A553-D0C58BEA9C78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F75875-7BB1-4D38-BFD2-01EFD4FC37D5}"/>
              </a:ext>
            </a:extLst>
          </p:cNvPr>
          <p:cNvGrpSpPr/>
          <p:nvPr/>
        </p:nvGrpSpPr>
        <p:grpSpPr>
          <a:xfrm>
            <a:off x="7966569" y="3374352"/>
            <a:ext cx="953837" cy="259049"/>
            <a:chOff x="3338826" y="2689359"/>
            <a:chExt cx="1428749" cy="48626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2784040-C723-41FB-A753-C0F364277F4D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D989E2-03CD-4649-AF70-5947B6CCC87B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0E6C1D4-E963-4EFC-ABD5-803C126ABFD6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E9E8C69-959F-471D-AA1E-0325E983948D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F20CDAC-A970-4B59-A641-ADECDBFEF7C1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Pie 5">
                <a:extLst>
                  <a:ext uri="{FF2B5EF4-FFF2-40B4-BE49-F238E27FC236}">
                    <a16:creationId xmlns:a16="http://schemas.microsoft.com/office/drawing/2014/main" id="{707F28F6-1D84-47F9-B5A2-73F249C581C9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C099143-8902-494E-B768-5B774F0CDB44}"/>
                </a:ext>
              </a:extLst>
            </p:cNvPr>
            <p:cNvCxnSpPr>
              <a:stCxn id="100" idx="1"/>
              <a:endCxn id="102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35ED9A-3DC7-4AFD-B66A-B0D42FEACF6B}"/>
                </a:ext>
              </a:extLst>
            </p:cNvPr>
            <p:cNvCxnSpPr>
              <a:stCxn id="100" idx="1"/>
              <a:endCxn id="102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60A8CE-9FBE-45DF-AC5D-4516691A690A}"/>
                </a:ext>
              </a:extLst>
            </p:cNvPr>
            <p:cNvCxnSpPr>
              <a:stCxn id="102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83EACD6-00D6-4924-A330-14EC7622D667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5E690FC-7893-419A-A3EC-5E288039F17D}"/>
              </a:ext>
            </a:extLst>
          </p:cNvPr>
          <p:cNvGrpSpPr/>
          <p:nvPr/>
        </p:nvGrpSpPr>
        <p:grpSpPr>
          <a:xfrm>
            <a:off x="1081166" y="5992140"/>
            <a:ext cx="953837" cy="259049"/>
            <a:chOff x="3338826" y="2689359"/>
            <a:chExt cx="1428749" cy="48626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5284103-57E4-4805-B84A-0CCD6493EFDE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DFD331-6CB9-4857-93DB-6976183825AB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E857598-AA23-4B56-A71D-862E0579A6B7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D336BAC-C15F-4B3A-9552-300181CF228F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2DBF1F6-5FF0-4679-8F94-AD1221AAC130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Pie 5">
                <a:extLst>
                  <a:ext uri="{FF2B5EF4-FFF2-40B4-BE49-F238E27FC236}">
                    <a16:creationId xmlns:a16="http://schemas.microsoft.com/office/drawing/2014/main" id="{4242B6C7-184B-43D3-B8F3-7E12E83A338B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032826-C237-4F3A-82AB-34AD7A0D665B}"/>
                </a:ext>
              </a:extLst>
            </p:cNvPr>
            <p:cNvCxnSpPr>
              <a:stCxn id="111" idx="1"/>
              <a:endCxn id="113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F5E2433-5EC0-4D12-B50A-2A111AFC0500}"/>
                </a:ext>
              </a:extLst>
            </p:cNvPr>
            <p:cNvCxnSpPr>
              <a:stCxn id="111" idx="1"/>
              <a:endCxn id="113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94F1A88-F12E-46CE-90F4-4BB7590B5A98}"/>
                </a:ext>
              </a:extLst>
            </p:cNvPr>
            <p:cNvCxnSpPr>
              <a:stCxn id="113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92B5B2-BB05-4F11-9CAA-F7ECCD026AE7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54EFF16-7661-41F9-A911-03B054AD1B1A}"/>
              </a:ext>
            </a:extLst>
          </p:cNvPr>
          <p:cNvGrpSpPr/>
          <p:nvPr/>
        </p:nvGrpSpPr>
        <p:grpSpPr>
          <a:xfrm>
            <a:off x="3365566" y="6022924"/>
            <a:ext cx="953837" cy="259049"/>
            <a:chOff x="3338826" y="2689359"/>
            <a:chExt cx="1428749" cy="48626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CA425FC-CE4A-4B2B-8CD6-A374626E4E88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68B79BF-961B-4EE6-946F-0886A26023AF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13B5E73-2A8B-4912-9D81-B9BA50158331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98A28CA-922C-48FF-B17C-DCCB5B8B14D1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CAD6908-66B3-4525-91C7-E02B30AF6E91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Pie 5">
                <a:extLst>
                  <a:ext uri="{FF2B5EF4-FFF2-40B4-BE49-F238E27FC236}">
                    <a16:creationId xmlns:a16="http://schemas.microsoft.com/office/drawing/2014/main" id="{71206EFA-1882-4B90-AAD6-882ED39B67D3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B008D7-8A77-45F8-A4B6-DCAC862A1DA1}"/>
                </a:ext>
              </a:extLst>
            </p:cNvPr>
            <p:cNvCxnSpPr>
              <a:stCxn id="122" idx="1"/>
              <a:endCxn id="124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B17B887-35BE-405D-B44C-20F2FC497A47}"/>
                </a:ext>
              </a:extLst>
            </p:cNvPr>
            <p:cNvCxnSpPr>
              <a:stCxn id="122" idx="1"/>
              <a:endCxn id="124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151CFC8-1461-4FBA-AABC-F38CE3A8270D}"/>
                </a:ext>
              </a:extLst>
            </p:cNvPr>
            <p:cNvCxnSpPr>
              <a:stCxn id="124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DBB1F49-2DAE-455A-91B6-B5EF5F9C0E50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A12932C-0C61-4C78-A726-3CBB0E874510}"/>
              </a:ext>
            </a:extLst>
          </p:cNvPr>
          <p:cNvGrpSpPr/>
          <p:nvPr/>
        </p:nvGrpSpPr>
        <p:grpSpPr>
          <a:xfrm>
            <a:off x="5731779" y="6079436"/>
            <a:ext cx="953837" cy="259049"/>
            <a:chOff x="3338826" y="2689359"/>
            <a:chExt cx="1428749" cy="48626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5436941-F9DA-4821-9D2E-54FE6E619465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6C1EFF-7085-4277-988C-3ECD19DCDD53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9C69781-AD77-4D2A-A504-64EB874E048D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DEB028B-1C8F-4753-8528-4450B66C7742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EAA794F-1AB7-49B5-B9BD-AAEFC1F10660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Pie 5">
                <a:extLst>
                  <a:ext uri="{FF2B5EF4-FFF2-40B4-BE49-F238E27FC236}">
                    <a16:creationId xmlns:a16="http://schemas.microsoft.com/office/drawing/2014/main" id="{7F264A63-E881-47A4-9F3B-6FA346258D97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C8C390B-3BAF-4510-ACC0-F286B822C3E8}"/>
                </a:ext>
              </a:extLst>
            </p:cNvPr>
            <p:cNvCxnSpPr>
              <a:stCxn id="133" idx="1"/>
              <a:endCxn id="135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18A4E3F-FB85-46EB-B112-DD98541C8B23}"/>
                </a:ext>
              </a:extLst>
            </p:cNvPr>
            <p:cNvCxnSpPr>
              <a:stCxn id="133" idx="1"/>
              <a:endCxn id="135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6FC4547-B0DD-4754-B99A-7B09515228E7}"/>
                </a:ext>
              </a:extLst>
            </p:cNvPr>
            <p:cNvCxnSpPr>
              <a:stCxn id="135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CC6E9AA-69FA-4812-877C-60513BDFD746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A0C2230-0ECA-497C-A3FD-EC325CEF4083}"/>
              </a:ext>
            </a:extLst>
          </p:cNvPr>
          <p:cNvGrpSpPr/>
          <p:nvPr/>
        </p:nvGrpSpPr>
        <p:grpSpPr>
          <a:xfrm>
            <a:off x="8256550" y="6107841"/>
            <a:ext cx="953837" cy="259049"/>
            <a:chOff x="3338826" y="2689359"/>
            <a:chExt cx="1428749" cy="48626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09F7653-B6BE-4AB8-8809-7CC5D421D0BA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7374216-C708-4BB4-90D4-CC5A94CB4D34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AC11B6D-0A56-4FAD-A55F-FB45C200D51C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DACCE3-ACF3-4F50-B659-59D3A2546F90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43C397C-AA03-4ADB-9C4C-0452D901F33E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Pie 5">
                <a:extLst>
                  <a:ext uri="{FF2B5EF4-FFF2-40B4-BE49-F238E27FC236}">
                    <a16:creationId xmlns:a16="http://schemas.microsoft.com/office/drawing/2014/main" id="{D5F249EA-8747-428F-BC23-7B5D3502F6D1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58A8AF-6913-42E4-938E-841D9AAAA399}"/>
                </a:ext>
              </a:extLst>
            </p:cNvPr>
            <p:cNvCxnSpPr>
              <a:stCxn id="144" idx="1"/>
              <a:endCxn id="146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2E8FAE1-A929-49AC-BBCD-2E5B08287F0C}"/>
                </a:ext>
              </a:extLst>
            </p:cNvPr>
            <p:cNvCxnSpPr>
              <a:stCxn id="144" idx="1"/>
              <a:endCxn id="146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5AC373E-5EE4-45F4-8002-5881A37311D5}"/>
                </a:ext>
              </a:extLst>
            </p:cNvPr>
            <p:cNvCxnSpPr>
              <a:stCxn id="146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1B1006E-E856-4109-9819-B014D064E255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1582DC4-74CF-4522-BC32-2B7EFFDC72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31" y="3243543"/>
            <a:ext cx="441567" cy="441567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09DF127-A8C5-43D4-90DE-96856546B7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9332">
            <a:off x="7525001" y="3273639"/>
            <a:ext cx="441567" cy="441567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A5E0522A-C50C-4590-9F9D-BDDE2B39BC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4902" y="5888622"/>
            <a:ext cx="441567" cy="441567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59242BB-714B-4A51-AA59-EB2603ECCB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74707">
            <a:off x="3004950" y="5946124"/>
            <a:ext cx="441567" cy="4415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DE601F-0D07-4BFA-B77E-990DB0B362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45699">
            <a:off x="5348521" y="5979903"/>
            <a:ext cx="441567" cy="44156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329D20B8-5B4D-431A-AA2A-9C0C59F2AA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7963">
            <a:off x="7892580" y="6015729"/>
            <a:ext cx="441567" cy="44156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25EA0E60-6E24-423E-AE40-93F1C64DDD4A}"/>
              </a:ext>
            </a:extLst>
          </p:cNvPr>
          <p:cNvSpPr txBox="1"/>
          <p:nvPr/>
        </p:nvSpPr>
        <p:spPr>
          <a:xfrm>
            <a:off x="9440418" y="1527664"/>
            <a:ext cx="255936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Heart rate visible for all positions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Peak strength varies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Lens based approach can be applied for applications with positional changes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Sleep monitoring</a:t>
            </a:r>
          </a:p>
        </p:txBody>
      </p:sp>
      <p:sp>
        <p:nvSpPr>
          <p:cNvPr id="154" name="Multiply 25">
            <a:extLst>
              <a:ext uri="{FF2B5EF4-FFF2-40B4-BE49-F238E27FC236}">
                <a16:creationId xmlns:a16="http://schemas.microsoft.com/office/drawing/2014/main" id="{FAFAEAD2-6098-418A-8049-EB286BA0FF49}"/>
              </a:ext>
            </a:extLst>
          </p:cNvPr>
          <p:cNvSpPr/>
          <p:nvPr/>
        </p:nvSpPr>
        <p:spPr>
          <a:xfrm>
            <a:off x="10396157" y="4170501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28D33B7-740A-4F57-BC62-5EEBC8C462A0}"/>
              </a:ext>
            </a:extLst>
          </p:cNvPr>
          <p:cNvSpPr txBox="1"/>
          <p:nvPr/>
        </p:nvSpPr>
        <p:spPr>
          <a:xfrm>
            <a:off x="10339668" y="4129827"/>
            <a:ext cx="13732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Heart rate peak</a:t>
            </a:r>
          </a:p>
        </p:txBody>
      </p:sp>
    </p:spTree>
    <p:extLst>
      <p:ext uri="{BB962C8B-B14F-4D97-AF65-F5344CB8AC3E}">
        <p14:creationId xmlns:p14="http://schemas.microsoft.com/office/powerpoint/2010/main" val="34613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BAD9-DF05-4576-92B5-98B397DC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Heart Rate Tracking</a:t>
            </a:r>
            <a:br>
              <a:rPr lang="en-US" sz="3600" dirty="0">
                <a:solidFill>
                  <a:srgbClr val="C00000"/>
                </a:solidFill>
              </a:rPr>
            </a:br>
            <a:r>
              <a:rPr lang="en-US" sz="3600" dirty="0">
                <a:solidFill>
                  <a:srgbClr val="C00000"/>
                </a:solidFill>
              </a:rPr>
              <a:t>Still subject facing sensor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78049-A696-4FE7-87E6-6E9042D4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E32FE-C7C0-44EE-A78F-0D0DC4C2B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6" y="2160984"/>
            <a:ext cx="3657600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3E59F-B509-4F3E-80A8-84AA6677DA1C}"/>
              </a:ext>
            </a:extLst>
          </p:cNvPr>
          <p:cNvSpPr txBox="1"/>
          <p:nvPr/>
        </p:nvSpPr>
        <p:spPr>
          <a:xfrm>
            <a:off x="4065946" y="1465894"/>
            <a:ext cx="390927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Heart Rate Tracking Across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998D5D-CFA0-4402-8D10-CAB382E9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86" y="2160984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FD215-6FD1-4E6B-B20E-DA8A774D5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386" y="2160983"/>
            <a:ext cx="36576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F0835-680E-44FF-9A9A-960C7F282D5F}"/>
                  </a:ext>
                </a:extLst>
              </p:cNvPr>
              <p:cNvSpPr txBox="1"/>
              <p:nvPr/>
            </p:nvSpPr>
            <p:spPr>
              <a:xfrm>
                <a:off x="3903434" y="5392106"/>
                <a:ext cx="394595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Limited experiments, promising results</a:t>
                </a:r>
              </a:p>
              <a:p>
                <a:r>
                  <a:rPr lang="en-US" dirty="0"/>
                  <a:t>Subject still</a:t>
                </a:r>
              </a:p>
              <a:p>
                <a:r>
                  <a:rPr lang="en-US" dirty="0"/>
                  <a:t>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90 % (at optimal points)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F0835-680E-44FF-9A9A-960C7F282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34" y="5392106"/>
                <a:ext cx="3945952" cy="923330"/>
              </a:xfrm>
              <a:prstGeom prst="rect">
                <a:avLst/>
              </a:prstGeom>
              <a:blipFill>
                <a:blip r:embed="rId8"/>
                <a:stretch>
                  <a:fillRect l="-1077" t="-3268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33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Pilot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14394227"/>
                  </p:ext>
                </p:extLst>
              </p:nvPr>
            </p:nvGraphicFramePr>
            <p:xfrm>
              <a:off x="606475" y="1289662"/>
              <a:ext cx="5257800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Combining Technique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Peak Isolated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 Coherent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~20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%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Rx – Beamforming + PAPR</a:t>
                          </a:r>
                          <a:r>
                            <a:rPr lang="en-US" baseline="0" dirty="0"/>
                            <a:t> Condition on angle bin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~60%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14394227"/>
                  </p:ext>
                </p:extLst>
              </p:nvPr>
            </p:nvGraphicFramePr>
            <p:xfrm>
              <a:off x="606475" y="1289662"/>
              <a:ext cx="5257800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Combining Technique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Peak Isolated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1" t="-108197" r="-100926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4" t="-108197" r="-116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Rx – Beamforming + PAPR</a:t>
                          </a:r>
                          <a:r>
                            <a:rPr lang="en-US" baseline="0" dirty="0"/>
                            <a:t> Condition on angle bin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4" t="-119811" r="-1160" b="-14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1042219"/>
                  </p:ext>
                </p:extLst>
              </p:nvPr>
            </p:nvGraphicFramePr>
            <p:xfrm>
              <a:off x="606475" y="2718904"/>
              <a:ext cx="5257800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Combining Technique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Peak Isolated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Rx Beamforming </a:t>
                          </a:r>
                        </a:p>
                        <a:p>
                          <a:r>
                            <a:rPr lang="en-US" dirty="0"/>
                            <a:t>Peak Tracking</a:t>
                          </a:r>
                          <a:r>
                            <a:rPr lang="en-US" baseline="0" dirty="0"/>
                            <a:t> and Counting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~91%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9081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Absolute Errors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1.69 bpm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5789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1042219"/>
                  </p:ext>
                </p:extLst>
              </p:nvPr>
            </p:nvGraphicFramePr>
            <p:xfrm>
              <a:off x="606475" y="2718904"/>
              <a:ext cx="5257800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Combining Technique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Peak Isolated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Rx Beamforming </a:t>
                          </a:r>
                        </a:p>
                        <a:p>
                          <a:r>
                            <a:rPr lang="en-US" dirty="0"/>
                            <a:t>Peak Tracking</a:t>
                          </a:r>
                          <a:r>
                            <a:rPr lang="en-US" baseline="0" dirty="0"/>
                            <a:t> and Counting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464" t="-44000" r="-1160" b="-5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9081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Absolute Errors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1.69 bpm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57897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6144126" y="1421175"/>
            <a:ext cx="5209674" cy="48143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6" indent="-285746"/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Problems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Motion corruption increases progressively from laying down to sitting to standing positions.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Artifacts of small scale body motion appear at vital sign frequencies. </a:t>
            </a:r>
          </a:p>
          <a:p>
            <a:pPr marL="742946" lvl="1" indent="-285746"/>
            <a:endParaRPr lang="en-US" sz="20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6" indent="-285746"/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Research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frequency analysis to resolve and remove effect of motion.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Utilize algorithm for real time application with motion.</a:t>
            </a:r>
          </a:p>
          <a:p>
            <a:pPr marL="742946" lvl="1" indent="-285746"/>
            <a:endParaRPr lang="en-US" sz="20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6" indent="-285746"/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algorithm robust even against motion.</a:t>
            </a:r>
          </a:p>
          <a:p>
            <a:pPr marL="285746" indent="-285746"/>
            <a:endParaRPr lang="en-US" sz="24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EF73F-B26A-4D5A-8DD4-22548335F6C3}"/>
              </a:ext>
            </a:extLst>
          </p:cNvPr>
          <p:cNvSpPr txBox="1"/>
          <p:nvPr/>
        </p:nvSpPr>
        <p:spPr>
          <a:xfrm>
            <a:off x="185807" y="455267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Use of lens improves vital signs detection</a:t>
            </a: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Doppler Peak to Average Power Ratio (PAPR) method utilized for channel selection.</a:t>
            </a: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With harmonic check algorithm added, accuracy increases further. (&gt; 90%)</a:t>
            </a: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Both solutions are worth exploring – use depends on application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Multi-Planar Array Concept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EE563F0E-D93F-499C-B91D-C0E8A9FDBDFD}"/>
              </a:ext>
            </a:extLst>
          </p:cNvPr>
          <p:cNvGrpSpPr/>
          <p:nvPr/>
        </p:nvGrpSpPr>
        <p:grpSpPr>
          <a:xfrm>
            <a:off x="5419842" y="2403512"/>
            <a:ext cx="5255562" cy="4149595"/>
            <a:chOff x="5734238" y="2860805"/>
            <a:chExt cx="4070567" cy="3323159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7C8317B-F090-417C-9CFA-0B626EF81366}"/>
                </a:ext>
              </a:extLst>
            </p:cNvPr>
            <p:cNvGrpSpPr/>
            <p:nvPr/>
          </p:nvGrpSpPr>
          <p:grpSpPr>
            <a:xfrm>
              <a:off x="5734238" y="2860805"/>
              <a:ext cx="4070567" cy="3323159"/>
              <a:chOff x="6500343" y="2405110"/>
              <a:chExt cx="3559981" cy="2955588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A684604-CD29-4B71-94B6-D8E3F038C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4404" y="2405110"/>
                <a:ext cx="0" cy="295558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BF33A52-901A-4D19-BE12-BB5BA75D3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0058" y="3277166"/>
                <a:ext cx="2142744" cy="1245153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98802FA-3B4A-46C8-A76F-6CC86F99A6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43" y="3090319"/>
                <a:ext cx="3559981" cy="2089282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A2DB81B-30EB-459D-9D56-671F22952A54}"/>
                </a:ext>
              </a:extLst>
            </p:cNvPr>
            <p:cNvGrpSpPr/>
            <p:nvPr/>
          </p:nvGrpSpPr>
          <p:grpSpPr>
            <a:xfrm>
              <a:off x="6428698" y="3400704"/>
              <a:ext cx="1502973" cy="2062937"/>
              <a:chOff x="6541577" y="2543959"/>
              <a:chExt cx="1314450" cy="1834758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B8AF725-3403-44F5-946A-CE5A00FD4BBA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8AC6890F-1B5D-4C09-A55B-774AA17A9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D4AD903-F3BA-4FBD-B143-AFA8CFA56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C69162A-2658-4B81-8480-5D48336D6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5E4B9CEF-524E-4047-8614-FF5EAB4BB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37EB410-A095-4F30-BCD5-9908F270984E}"/>
                  </a:ext>
                </a:extLst>
              </p:cNvPr>
              <p:cNvGrpSpPr/>
              <p:nvPr/>
            </p:nvGrpSpPr>
            <p:grpSpPr>
              <a:xfrm>
                <a:off x="7635929" y="2627369"/>
                <a:ext cx="171663" cy="245863"/>
                <a:chOff x="8594852" y="3566565"/>
                <a:chExt cx="171663" cy="245863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148176E2-B44D-439B-8396-EFBAF5B81814}"/>
                    </a:ext>
                  </a:extLst>
                </p:cNvPr>
                <p:cNvSpPr/>
                <p:nvPr/>
              </p:nvSpPr>
              <p:spPr>
                <a:xfrm>
                  <a:off x="8699203" y="3638676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Diamond 149">
                  <a:extLst>
                    <a:ext uri="{FF2B5EF4-FFF2-40B4-BE49-F238E27FC236}">
                      <a16:creationId xmlns:a16="http://schemas.microsoft.com/office/drawing/2014/main" id="{FB03CF75-CD60-47CE-B61A-FFFD375FF3E8}"/>
                    </a:ext>
                  </a:extLst>
                </p:cNvPr>
                <p:cNvSpPr/>
                <p:nvPr/>
              </p:nvSpPr>
              <p:spPr>
                <a:xfrm>
                  <a:off x="8629269" y="3709145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14C16B06-3324-458B-AB4F-73FE2F9EA333}"/>
                    </a:ext>
                  </a:extLst>
                </p:cNvPr>
                <p:cNvGrpSpPr/>
                <p:nvPr/>
              </p:nvGrpSpPr>
              <p:grpSpPr>
                <a:xfrm>
                  <a:off x="8594852" y="3566565"/>
                  <a:ext cx="171663" cy="245863"/>
                  <a:chOff x="6541577" y="2543959"/>
                  <a:chExt cx="1314450" cy="1834758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C369E44E-DF38-47D7-87A9-D81DA730A7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659FA77-387D-4C20-9683-A7583C86F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B3C73617-7FC9-428A-8A44-6943595442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1153E12-5DA8-47F6-B505-FC76CF4507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2E28FD9-F999-4DBE-8916-E4BDF47AC1AF}"/>
                </a:ext>
              </a:extLst>
            </p:cNvPr>
            <p:cNvGrpSpPr/>
            <p:nvPr/>
          </p:nvGrpSpPr>
          <p:grpSpPr>
            <a:xfrm>
              <a:off x="6156325" y="3255919"/>
              <a:ext cx="1502973" cy="2062937"/>
              <a:chOff x="6541577" y="2543959"/>
              <a:chExt cx="1314450" cy="1834758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D2AB3715-505E-454C-9A09-669DDF97667E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DB9EEFC3-66C7-4409-9833-1E025911E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111835E5-F1A5-4C4A-9589-F9194F18D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429AF4B-96B0-402B-B1AB-18D2B0755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ADE4E0B-720A-4363-A3A4-C315623EA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A182DE70-99E9-4F2D-9984-EE93A39F559A}"/>
                  </a:ext>
                </a:extLst>
              </p:cNvPr>
              <p:cNvGrpSpPr/>
              <p:nvPr/>
            </p:nvGrpSpPr>
            <p:grpSpPr>
              <a:xfrm>
                <a:off x="7555995" y="3001904"/>
                <a:ext cx="171665" cy="245863"/>
                <a:chOff x="8514918" y="3941100"/>
                <a:chExt cx="171665" cy="245863"/>
              </a:xfrm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7F9BD753-3FB4-488E-AB9A-A7760FAFCE0C}"/>
                    </a:ext>
                  </a:extLst>
                </p:cNvPr>
                <p:cNvSpPr/>
                <p:nvPr/>
              </p:nvSpPr>
              <p:spPr>
                <a:xfrm>
                  <a:off x="8619268" y="4013210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Diamond 164">
                  <a:extLst>
                    <a:ext uri="{FF2B5EF4-FFF2-40B4-BE49-F238E27FC236}">
                      <a16:creationId xmlns:a16="http://schemas.microsoft.com/office/drawing/2014/main" id="{0FA83FD0-9D6B-4BCF-BD63-5D7A8C20E624}"/>
                    </a:ext>
                  </a:extLst>
                </p:cNvPr>
                <p:cNvSpPr/>
                <p:nvPr/>
              </p:nvSpPr>
              <p:spPr>
                <a:xfrm>
                  <a:off x="8549334" y="4083679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82886124-E19B-4057-B8C0-4C9FFB80CA54}"/>
                    </a:ext>
                  </a:extLst>
                </p:cNvPr>
                <p:cNvGrpSpPr/>
                <p:nvPr/>
              </p:nvGrpSpPr>
              <p:grpSpPr>
                <a:xfrm>
                  <a:off x="8514918" y="3941100"/>
                  <a:ext cx="171665" cy="245863"/>
                  <a:chOff x="5929495" y="5338929"/>
                  <a:chExt cx="1314462" cy="1834758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CC34BCEA-3E9E-4D8B-9C09-D888A318BB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9495" y="6041840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CE4EF863-D47B-4530-91A3-15A6B7503B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3941" y="5338929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F017E9BE-1A8A-4796-B286-C4CF2C84A5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495" y="5338929"/>
                    <a:ext cx="1314452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94C96AE9-EB0C-441E-BA6C-2CE0DE5E6D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507" y="6470776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9639361-E96C-4472-8201-8F4185E7F83C}"/>
                </a:ext>
              </a:extLst>
            </p:cNvPr>
            <p:cNvGrpSpPr/>
            <p:nvPr/>
          </p:nvGrpSpPr>
          <p:grpSpPr>
            <a:xfrm>
              <a:off x="5781862" y="2968695"/>
              <a:ext cx="1502973" cy="2062937"/>
              <a:chOff x="6541577" y="2543959"/>
              <a:chExt cx="1314450" cy="1834758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1E0F2A1-2452-4C4C-ACA5-0E08FF207CD9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3F46351-0BAD-46CE-BFC2-2B1F9F9A2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B4030C94-4739-44BA-A766-CEC083DCC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DE650DAF-C600-415C-B58C-77CEB702A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82997D48-9584-4616-85CB-D213E82C2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72DD42C-61D8-4489-A0C5-1BFA65C4FC66}"/>
                  </a:ext>
                </a:extLst>
              </p:cNvPr>
              <p:cNvGrpSpPr/>
              <p:nvPr/>
            </p:nvGrpSpPr>
            <p:grpSpPr>
              <a:xfrm>
                <a:off x="6630841" y="3418975"/>
                <a:ext cx="171664" cy="245865"/>
                <a:chOff x="7589764" y="4358171"/>
                <a:chExt cx="171664" cy="245865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931E94AA-4960-48AA-96CC-9AC03381670F}"/>
                    </a:ext>
                  </a:extLst>
                </p:cNvPr>
                <p:cNvSpPr/>
                <p:nvPr/>
              </p:nvSpPr>
              <p:spPr>
                <a:xfrm>
                  <a:off x="7694116" y="4430282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Diamond 178">
                  <a:extLst>
                    <a:ext uri="{FF2B5EF4-FFF2-40B4-BE49-F238E27FC236}">
                      <a16:creationId xmlns:a16="http://schemas.microsoft.com/office/drawing/2014/main" id="{F978E956-6DB5-4E87-B792-3CC32EAB7D8C}"/>
                    </a:ext>
                  </a:extLst>
                </p:cNvPr>
                <p:cNvSpPr/>
                <p:nvPr/>
              </p:nvSpPr>
              <p:spPr>
                <a:xfrm>
                  <a:off x="7624181" y="4500751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51FA6BB0-9475-4A18-B093-B032E65778F8}"/>
                    </a:ext>
                  </a:extLst>
                </p:cNvPr>
                <p:cNvGrpSpPr/>
                <p:nvPr/>
              </p:nvGrpSpPr>
              <p:grpSpPr>
                <a:xfrm>
                  <a:off x="7589764" y="4358171"/>
                  <a:ext cx="171664" cy="245865"/>
                  <a:chOff x="-1154535" y="8451328"/>
                  <a:chExt cx="1314454" cy="1834771"/>
                </a:xfrm>
              </p:grpSpPr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46155341-C69C-4553-90C3-906209A1E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154530" y="915423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81BF12E3-FC36-4D47-A761-288B2E843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9919" y="845132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32D6836E-B182-45CC-8512-2A44C8D334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0" y="8451328"/>
                    <a:ext cx="1314449" cy="702910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8B69AF0-3103-4C91-9389-99CFA8386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5" y="9583188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34CE0B1-775B-4D0F-9335-8232C636DE0E}"/>
                </a:ext>
              </a:extLst>
            </p:cNvPr>
            <p:cNvSpPr/>
            <p:nvPr/>
          </p:nvSpPr>
          <p:spPr>
            <a:xfrm>
              <a:off x="8914794" y="5156375"/>
              <a:ext cx="83110" cy="752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7D4E6948-FE6E-4FAE-B67D-1B7C2C5D8F67}"/>
                </a:ext>
              </a:extLst>
            </p:cNvPr>
            <p:cNvCxnSpPr>
              <a:cxnSpLocks/>
              <a:stCxn id="150" idx="3"/>
              <a:endCxn id="190" idx="1"/>
            </p:cNvCxnSpPr>
            <p:nvPr/>
          </p:nvCxnSpPr>
          <p:spPr>
            <a:xfrm>
              <a:off x="7758596" y="3672953"/>
              <a:ext cx="1168369" cy="14944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667118F9-4E15-4C55-9769-15882D923832}"/>
                </a:ext>
              </a:extLst>
            </p:cNvPr>
            <p:cNvCxnSpPr>
              <a:cxnSpLocks/>
              <a:stCxn id="190" idx="1"/>
              <a:endCxn id="147" idx="6"/>
            </p:cNvCxnSpPr>
            <p:nvPr/>
          </p:nvCxnSpPr>
          <p:spPr>
            <a:xfrm flipH="1" flipV="1">
              <a:off x="7838560" y="3593720"/>
              <a:ext cx="1088404" cy="15736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Content Placeholder 2">
                <a:extLst>
                  <a:ext uri="{FF2B5EF4-FFF2-40B4-BE49-F238E27FC236}">
                    <a16:creationId xmlns:a16="http://schemas.microsoft.com/office/drawing/2014/main" id="{E11942DD-A528-41CB-BBAF-430A19BF47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16" y="1331708"/>
                <a:ext cx="4580820" cy="913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2-D Multi-Linear Case:</a:t>
                </a:r>
              </a:p>
              <a:p>
                <a:r>
                  <a:rPr lang="en-US" sz="2400" dirty="0"/>
                  <a:t>Captures along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 lines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3" name="Content Placeholder 2">
                <a:extLst>
                  <a:ext uri="{FF2B5EF4-FFF2-40B4-BE49-F238E27FC236}">
                    <a16:creationId xmlns:a16="http://schemas.microsoft.com/office/drawing/2014/main" id="{E11942DD-A528-41CB-BBAF-430A19BF4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6" y="1331708"/>
                <a:ext cx="4580820" cy="913559"/>
              </a:xfrm>
              <a:prstGeom prst="rect">
                <a:avLst/>
              </a:prstGeom>
              <a:blipFill>
                <a:blip r:embed="rId5"/>
                <a:stretch>
                  <a:fillRect l="-2130" t="-9333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4126" y="1326055"/>
                <a:ext cx="5203231" cy="1076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3-D Multi-Planar Case:</a:t>
                </a:r>
              </a:p>
              <a:p>
                <a:r>
                  <a:rPr lang="en-US" sz="2400" dirty="0"/>
                  <a:t>Captures along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 planes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126" y="1326055"/>
                <a:ext cx="5203231" cy="1076201"/>
              </a:xfrm>
              <a:prstGeom prst="rect">
                <a:avLst/>
              </a:prstGeom>
              <a:blipFill>
                <a:blip r:embed="rId6"/>
                <a:stretch>
                  <a:fillRect l="-1876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FD7557F8-8028-460D-99F8-174D31DB4F77}"/>
                  </a:ext>
                </a:extLst>
              </p:cNvPr>
              <p:cNvSpPr txBox="1"/>
              <p:nvPr/>
            </p:nvSpPr>
            <p:spPr>
              <a:xfrm>
                <a:off x="8732391" y="335820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FD7557F8-8028-460D-99F8-174D31DB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91" y="3358200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19355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B5411ED-D5A7-4FC4-BBCB-98C2B5F80DC8}"/>
                  </a:ext>
                </a:extLst>
              </p:cNvPr>
              <p:cNvSpPr txBox="1"/>
              <p:nvPr/>
            </p:nvSpPr>
            <p:spPr>
              <a:xfrm>
                <a:off x="7158295" y="21873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B5411ED-D5A7-4FC4-BBCB-98C2B5F80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295" y="2187345"/>
                <a:ext cx="186718" cy="276999"/>
              </a:xfrm>
              <a:prstGeom prst="rect">
                <a:avLst/>
              </a:prstGeom>
              <a:blipFill>
                <a:blip r:embed="rId8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48BD217-EF14-496C-9303-F96A9F6A3998}"/>
                  </a:ext>
                </a:extLst>
              </p:cNvPr>
              <p:cNvSpPr txBox="1"/>
              <p:nvPr/>
            </p:nvSpPr>
            <p:spPr>
              <a:xfrm>
                <a:off x="10675177" y="6046046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48BD217-EF14-496C-9303-F96A9F6A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177" y="6046046"/>
                <a:ext cx="169084" cy="276999"/>
              </a:xfrm>
              <a:prstGeom prst="rect">
                <a:avLst/>
              </a:prstGeom>
              <a:blipFill>
                <a:blip r:embed="rId9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46BEBA36-92D6-44C1-85AA-34FF50173FD8}"/>
                  </a:ext>
                </a:extLst>
              </p:cNvPr>
              <p:cNvSpPr txBox="1"/>
              <p:nvPr/>
            </p:nvSpPr>
            <p:spPr>
              <a:xfrm>
                <a:off x="6168326" y="5590626"/>
                <a:ext cx="255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46BEBA36-92D6-44C1-85AA-34FF50173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26" y="5590626"/>
                <a:ext cx="255583" cy="276999"/>
              </a:xfrm>
              <a:prstGeom prst="rect">
                <a:avLst/>
              </a:prstGeom>
              <a:blipFill>
                <a:blip r:embed="rId10"/>
                <a:stretch>
                  <a:fillRect l="-14286" r="-95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7F1463ED-05F9-4ECA-BE3A-A3253FF9F003}"/>
              </a:ext>
            </a:extLst>
          </p:cNvPr>
          <p:cNvGrpSpPr/>
          <p:nvPr/>
        </p:nvGrpSpPr>
        <p:grpSpPr>
          <a:xfrm>
            <a:off x="5556200" y="2430196"/>
            <a:ext cx="421926" cy="462494"/>
            <a:chOff x="4425062" y="6198560"/>
            <a:chExt cx="421926" cy="462494"/>
          </a:xfrm>
        </p:grpSpPr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A77126C-3630-41AD-8424-8BB49E12DCFB}"/>
                </a:ext>
              </a:extLst>
            </p:cNvPr>
            <p:cNvSpPr/>
            <p:nvPr/>
          </p:nvSpPr>
          <p:spPr>
            <a:xfrm>
              <a:off x="4425062" y="6476670"/>
              <a:ext cx="82214" cy="9177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2" name="Diamond 331">
              <a:extLst>
                <a:ext uri="{FF2B5EF4-FFF2-40B4-BE49-F238E27FC236}">
                  <a16:creationId xmlns:a16="http://schemas.microsoft.com/office/drawing/2014/main" id="{803D1E30-34C5-4764-A5EB-3570CD670C69}"/>
                </a:ext>
              </a:extLst>
            </p:cNvPr>
            <p:cNvSpPr/>
            <p:nvPr/>
          </p:nvSpPr>
          <p:spPr>
            <a:xfrm>
              <a:off x="4425062" y="6289254"/>
              <a:ext cx="82214" cy="91771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ACED539-2AFC-4DF5-9CF5-2E5E8C087C8F}"/>
                </a:ext>
              </a:extLst>
            </p:cNvPr>
            <p:cNvSpPr txBox="1"/>
            <p:nvPr/>
          </p:nvSpPr>
          <p:spPr>
            <a:xfrm>
              <a:off x="4466169" y="6384055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Rx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A9E9E15D-0032-4042-A5E8-BA5057915FD3}"/>
                </a:ext>
              </a:extLst>
            </p:cNvPr>
            <p:cNvSpPr txBox="1"/>
            <p:nvPr/>
          </p:nvSpPr>
          <p:spPr>
            <a:xfrm>
              <a:off x="4466169" y="6198560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Tx</a:t>
              </a: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A34D9B3-8BAD-4E8F-A567-E0174CF39149}"/>
              </a:ext>
            </a:extLst>
          </p:cNvPr>
          <p:cNvGrpSpPr/>
          <p:nvPr/>
        </p:nvGrpSpPr>
        <p:grpSpPr>
          <a:xfrm>
            <a:off x="421417" y="2286972"/>
            <a:ext cx="4543325" cy="4435876"/>
            <a:chOff x="339016" y="2106767"/>
            <a:chExt cx="4543325" cy="4435876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730C7BB-6EE0-460C-9F31-9820D78C6CC6}"/>
                </a:ext>
              </a:extLst>
            </p:cNvPr>
            <p:cNvGrpSpPr/>
            <p:nvPr/>
          </p:nvGrpSpPr>
          <p:grpSpPr>
            <a:xfrm>
              <a:off x="339016" y="2258021"/>
              <a:ext cx="4091378" cy="4215931"/>
              <a:chOff x="172571" y="1804416"/>
              <a:chExt cx="4091378" cy="421593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61240B-BC35-4581-9C88-7DD81F75BD92}"/>
                  </a:ext>
                </a:extLst>
              </p:cNvPr>
              <p:cNvSpPr/>
              <p:nvPr/>
            </p:nvSpPr>
            <p:spPr>
              <a:xfrm>
                <a:off x="4188094" y="3802165"/>
                <a:ext cx="75855" cy="768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E43C829-EE88-49AF-8AF5-39492E2173D2}"/>
                  </a:ext>
                </a:extLst>
              </p:cNvPr>
              <p:cNvCxnSpPr>
                <a:cxnSpLocks/>
                <a:stCxn id="30" idx="3"/>
                <a:endCxn id="31" idx="2"/>
              </p:cNvCxnSpPr>
              <p:nvPr/>
            </p:nvCxnSpPr>
            <p:spPr>
              <a:xfrm flipV="1">
                <a:off x="1865696" y="3840597"/>
                <a:ext cx="2322398" cy="11649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67058AD-DBAB-4069-98BE-214777977A9C}"/>
                  </a:ext>
                </a:extLst>
              </p:cNvPr>
              <p:cNvCxnSpPr>
                <a:cxnSpLocks/>
                <a:stCxn id="31" idx="2"/>
                <a:endCxn id="16" idx="6"/>
              </p:cNvCxnSpPr>
              <p:nvPr/>
            </p:nvCxnSpPr>
            <p:spPr>
              <a:xfrm flipH="1" flipV="1">
                <a:off x="1866216" y="3330063"/>
                <a:ext cx="2321878" cy="51053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CD3DE1F-62EE-4548-9FA2-8969CB3FC44F}"/>
                  </a:ext>
                </a:extLst>
              </p:cNvPr>
              <p:cNvGrpSpPr/>
              <p:nvPr/>
            </p:nvGrpSpPr>
            <p:grpSpPr>
              <a:xfrm>
                <a:off x="1764813" y="3247242"/>
                <a:ext cx="171450" cy="773430"/>
                <a:chOff x="1577340" y="3324225"/>
                <a:chExt cx="171450" cy="77343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D677F17-23BE-4F30-9203-F4F2521E7957}"/>
                    </a:ext>
                  </a:extLst>
                </p:cNvPr>
                <p:cNvSpPr/>
                <p:nvPr/>
              </p:nvSpPr>
              <p:spPr>
                <a:xfrm>
                  <a:off x="1644427" y="3459069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4566A12C-DC84-45EF-A1C8-9DB9C0471F3D}"/>
                    </a:ext>
                  </a:extLst>
                </p:cNvPr>
                <p:cNvSpPr/>
                <p:nvPr/>
              </p:nvSpPr>
              <p:spPr>
                <a:xfrm>
                  <a:off x="1644427" y="3528032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5040016D-C139-412D-A597-5DE114271667}"/>
                    </a:ext>
                  </a:extLst>
                </p:cNvPr>
                <p:cNvSpPr/>
                <p:nvPr/>
              </p:nvSpPr>
              <p:spPr>
                <a:xfrm>
                  <a:off x="1644427" y="3390900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34D1013D-B840-4148-AAB9-63BA47B3C7BE}"/>
                    </a:ext>
                  </a:extLst>
                </p:cNvPr>
                <p:cNvSpPr/>
                <p:nvPr/>
              </p:nvSpPr>
              <p:spPr>
                <a:xfrm>
                  <a:off x="1644427" y="3596995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B8A6FF5-1261-4CA0-A61C-0A08E2C0BB4B}"/>
                    </a:ext>
                  </a:extLst>
                </p:cNvPr>
                <p:cNvSpPr/>
                <p:nvPr/>
              </p:nvSpPr>
              <p:spPr>
                <a:xfrm>
                  <a:off x="1644427" y="3759633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E66AB221-E5D5-4A62-8684-B749D0165293}"/>
                    </a:ext>
                  </a:extLst>
                </p:cNvPr>
                <p:cNvSpPr/>
                <p:nvPr/>
              </p:nvSpPr>
              <p:spPr>
                <a:xfrm>
                  <a:off x="1643907" y="4017929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BE819CC-4811-4046-8052-E337B22E28EB}"/>
                    </a:ext>
                  </a:extLst>
                </p:cNvPr>
                <p:cNvSpPr/>
                <p:nvPr/>
              </p:nvSpPr>
              <p:spPr>
                <a:xfrm>
                  <a:off x="1577340" y="3324225"/>
                  <a:ext cx="171450" cy="77343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DDA1F2E-65A4-475F-9B68-284A02CB2F87}"/>
                  </a:ext>
                </a:extLst>
              </p:cNvPr>
              <p:cNvGrpSpPr/>
              <p:nvPr/>
            </p:nvGrpSpPr>
            <p:grpSpPr>
              <a:xfrm>
                <a:off x="1764813" y="1850940"/>
                <a:ext cx="171450" cy="773430"/>
                <a:chOff x="1070941" y="3324225"/>
                <a:chExt cx="171450" cy="77343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9C051863-D57C-4770-923B-56FFFB3C4B35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5FF7A8E-DF77-4D4A-B607-61F31EEA9EA5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60FFA49-1673-4E4F-8733-875EE1E4A695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A7C245E-CF6A-45A8-8788-5D9D186D66C1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Diamond 52">
                  <a:extLst>
                    <a:ext uri="{FF2B5EF4-FFF2-40B4-BE49-F238E27FC236}">
                      <a16:creationId xmlns:a16="http://schemas.microsoft.com/office/drawing/2014/main" id="{751BC5E4-A15B-401E-B544-35F7119AE150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Diamond 53">
                  <a:extLst>
                    <a:ext uri="{FF2B5EF4-FFF2-40B4-BE49-F238E27FC236}">
                      <a16:creationId xmlns:a16="http://schemas.microsoft.com/office/drawing/2014/main" id="{6A3C6600-116A-4430-94FF-2AF2D76B2A2A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BACF285-A687-4E36-97CE-F2A72147BAB2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A67711F-AF9C-4475-A949-3473F80AA5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8361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FDB25D9-734D-469E-B99B-981E40A396C8}"/>
                  </a:ext>
                </a:extLst>
              </p:cNvPr>
              <p:cNvGrpSpPr/>
              <p:nvPr/>
            </p:nvGrpSpPr>
            <p:grpSpPr>
              <a:xfrm>
                <a:off x="1380952" y="2407200"/>
                <a:ext cx="171450" cy="773430"/>
                <a:chOff x="1070941" y="3324225"/>
                <a:chExt cx="171450" cy="773430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7FB9962-B1D1-45A7-8C03-2D3CD79BA1BC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688CCEA-2D9E-4F2F-BE79-44641B3283E6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2B8576B-FE6B-4FAB-BE68-1F971BC783E0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B18A6F4-9DD7-4EE2-8BF0-5D28D4FF93D9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Diamond 63">
                  <a:extLst>
                    <a:ext uri="{FF2B5EF4-FFF2-40B4-BE49-F238E27FC236}">
                      <a16:creationId xmlns:a16="http://schemas.microsoft.com/office/drawing/2014/main" id="{6B821E26-9F0B-4D48-A475-02B0CA82373A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148B0E3D-19BF-438D-ACC9-50706DD3F6D0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234CC28-8E57-4D08-890F-9403B1693920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D4975D1-CD87-4B3F-B1D8-A4FEBF9A4970}"/>
                  </a:ext>
                </a:extLst>
              </p:cNvPr>
              <p:cNvGrpSpPr/>
              <p:nvPr/>
            </p:nvGrpSpPr>
            <p:grpSpPr>
              <a:xfrm>
                <a:off x="1447251" y="4122657"/>
                <a:ext cx="171450" cy="773430"/>
                <a:chOff x="1070941" y="3324225"/>
                <a:chExt cx="171450" cy="77343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FE2D1916-11E5-49A4-B611-54DDC5A742DD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91FB21DC-B3AD-41B3-A43F-A29A9CE0DE3C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3343917-0480-4B88-9210-277F388A462F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8C0261D-9053-431E-972E-2B22D152E756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Diamond 71">
                  <a:extLst>
                    <a:ext uri="{FF2B5EF4-FFF2-40B4-BE49-F238E27FC236}">
                      <a16:creationId xmlns:a16="http://schemas.microsoft.com/office/drawing/2014/main" id="{DC530D94-D500-4CB2-A011-B72ADB6B0713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Diamond 72">
                  <a:extLst>
                    <a:ext uri="{FF2B5EF4-FFF2-40B4-BE49-F238E27FC236}">
                      <a16:creationId xmlns:a16="http://schemas.microsoft.com/office/drawing/2014/main" id="{17CD4787-06AE-4571-9C41-1A45AC1386B2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8E0A93C-CFE0-4389-AF91-01990A06D827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1215A71-8980-44E4-9A4B-70ED31167AC3}"/>
                  </a:ext>
                </a:extLst>
              </p:cNvPr>
              <p:cNvGrpSpPr/>
              <p:nvPr/>
            </p:nvGrpSpPr>
            <p:grpSpPr>
              <a:xfrm>
                <a:off x="1762636" y="4851401"/>
                <a:ext cx="171450" cy="773430"/>
                <a:chOff x="1070941" y="3324225"/>
                <a:chExt cx="171450" cy="773430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7546925-8891-47E9-8139-4C711A512392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D34F5380-6BFA-456A-B3F9-A123D95149F0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BBACB98D-F937-426A-9594-23C8234AC3C8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B8F75300-7374-4FE3-B2C3-063E58C1292F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Diamond 79">
                  <a:extLst>
                    <a:ext uri="{FF2B5EF4-FFF2-40B4-BE49-F238E27FC236}">
                      <a16:creationId xmlns:a16="http://schemas.microsoft.com/office/drawing/2014/main" id="{2E1C3ADF-E176-4D9A-A2D8-401DBE0AE887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Diamond 80">
                  <a:extLst>
                    <a:ext uri="{FF2B5EF4-FFF2-40B4-BE49-F238E27FC236}">
                      <a16:creationId xmlns:a16="http://schemas.microsoft.com/office/drawing/2014/main" id="{C1B503D7-42CF-4806-A4BE-689E141849A6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7EADBBE-B74F-4007-9499-549BDA001B97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EF54559-4A87-4E9F-BC4F-D87BE4401A00}"/>
                  </a:ext>
                </a:extLst>
              </p:cNvPr>
              <p:cNvGrpSpPr/>
              <p:nvPr/>
            </p:nvGrpSpPr>
            <p:grpSpPr>
              <a:xfrm>
                <a:off x="948986" y="4763793"/>
                <a:ext cx="171450" cy="773430"/>
                <a:chOff x="1070941" y="3324225"/>
                <a:chExt cx="171450" cy="773430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C96EFF7-3701-47A6-A3A8-C422765FC813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C69D9083-1AE6-4373-B010-2FF4C700EAF2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283D2BD-F127-4BAF-851A-2E6FD7E7804A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E72DE-0D3B-440C-9ACD-F964E108E975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Diamond 87">
                  <a:extLst>
                    <a:ext uri="{FF2B5EF4-FFF2-40B4-BE49-F238E27FC236}">
                      <a16:creationId xmlns:a16="http://schemas.microsoft.com/office/drawing/2014/main" id="{46421831-AADE-4D93-865F-C9D545839ECF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Diamond 88">
                  <a:extLst>
                    <a:ext uri="{FF2B5EF4-FFF2-40B4-BE49-F238E27FC236}">
                      <a16:creationId xmlns:a16="http://schemas.microsoft.com/office/drawing/2014/main" id="{1A9E9033-C363-4E67-9B38-5FA2545413F2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9D9B099C-0F19-4786-ABF4-10A5D9435360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D76E2FA-52C9-48D9-8F9E-6CEC48652167}"/>
                  </a:ext>
                </a:extLst>
              </p:cNvPr>
              <p:cNvGrpSpPr/>
              <p:nvPr/>
            </p:nvGrpSpPr>
            <p:grpSpPr>
              <a:xfrm>
                <a:off x="868830" y="3312081"/>
                <a:ext cx="171450" cy="773430"/>
                <a:chOff x="1070941" y="3324225"/>
                <a:chExt cx="171450" cy="77343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9C21700-2A6B-4922-9D54-39E0D106D783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7732ACE-17E8-4078-86E3-77298373F43E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744D0E8B-7547-4D07-910C-FA9FDAA33510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AA0E898-3917-491E-83CB-87A528DFDF33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Diamond 95">
                  <a:extLst>
                    <a:ext uri="{FF2B5EF4-FFF2-40B4-BE49-F238E27FC236}">
                      <a16:creationId xmlns:a16="http://schemas.microsoft.com/office/drawing/2014/main" id="{2BD4E939-8728-494F-BBA8-D105ADAA5358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Diamond 96">
                  <a:extLst>
                    <a:ext uri="{FF2B5EF4-FFF2-40B4-BE49-F238E27FC236}">
                      <a16:creationId xmlns:a16="http://schemas.microsoft.com/office/drawing/2014/main" id="{CD4E09A4-CB1E-4858-8549-055F36BBC6AD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283EC92-464A-4965-B731-3602BD88B63D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0FEA09A-1C08-40BF-B663-F6E781993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0976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46FC2F3-79A5-414C-A30B-AF3CB1ABB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4677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1F3737-D0E2-4E6C-9C1F-DC2FFA5FA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815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96C9B81-A12F-4BAD-A846-5296848B8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755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530F142-9393-4D0A-B0BB-4290E35DB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256" y="1804416"/>
                <a:ext cx="6775" cy="4215931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9E537CA-40F5-4909-A895-B85F73B1B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571" y="5704751"/>
                <a:ext cx="3829982" cy="2020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98CD964B-8285-4819-A4C6-30ABFFCBBC0F}"/>
                    </a:ext>
                  </a:extLst>
                </p:cNvPr>
                <p:cNvSpPr txBox="1"/>
                <p:nvPr/>
              </p:nvSpPr>
              <p:spPr>
                <a:xfrm>
                  <a:off x="4052169" y="586021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98CD964B-8285-4819-A4C6-30ABFFCBB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169" y="5860210"/>
                  <a:ext cx="16908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8B17C843-5666-4EC1-85DD-3C30AD1B879F}"/>
                    </a:ext>
                  </a:extLst>
                </p:cNvPr>
                <p:cNvSpPr txBox="1"/>
                <p:nvPr/>
              </p:nvSpPr>
              <p:spPr>
                <a:xfrm>
                  <a:off x="427758" y="2106767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8B17C843-5666-4EC1-85DD-3C30AD1B8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58" y="2106767"/>
                  <a:ext cx="18671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3333" r="-30000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ECBEED06-BC8D-45B9-9854-7FC1E80C1EE6}"/>
                    </a:ext>
                  </a:extLst>
                </p:cNvPr>
                <p:cNvSpPr txBox="1"/>
                <p:nvPr/>
              </p:nvSpPr>
              <p:spPr>
                <a:xfrm>
                  <a:off x="1937262" y="6265644"/>
                  <a:ext cx="2045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ECBEED06-BC8D-45B9-9854-7FC1E80C1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7262" y="6265644"/>
                  <a:ext cx="20454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9412" r="-2647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26765CFB-5B1A-4E42-B3EB-CBE787E71F02}"/>
                </a:ext>
              </a:extLst>
            </p:cNvPr>
            <p:cNvGrpSpPr/>
            <p:nvPr/>
          </p:nvGrpSpPr>
          <p:grpSpPr>
            <a:xfrm>
              <a:off x="3775361" y="2432064"/>
              <a:ext cx="421926" cy="462494"/>
              <a:chOff x="4425062" y="6198560"/>
              <a:chExt cx="421926" cy="46249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2CB78B1-428C-4290-AEAC-56516254516B}"/>
                  </a:ext>
                </a:extLst>
              </p:cNvPr>
              <p:cNvSpPr/>
              <p:nvPr/>
            </p:nvSpPr>
            <p:spPr>
              <a:xfrm>
                <a:off x="4425062" y="6476670"/>
                <a:ext cx="82214" cy="9177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18C84887-F084-4C57-AA9A-4A5E226BF783}"/>
                  </a:ext>
                </a:extLst>
              </p:cNvPr>
              <p:cNvSpPr/>
              <p:nvPr/>
            </p:nvSpPr>
            <p:spPr>
              <a:xfrm>
                <a:off x="4425062" y="6289254"/>
                <a:ext cx="82214" cy="91771"/>
              </a:xfrm>
              <a:prstGeom prst="diamond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13A38FEE-74B4-473E-8A6E-FEE7CF74C32B}"/>
                  </a:ext>
                </a:extLst>
              </p:cNvPr>
              <p:cNvSpPr txBox="1"/>
              <p:nvPr/>
            </p:nvSpPr>
            <p:spPr>
              <a:xfrm>
                <a:off x="4466169" y="6384055"/>
                <a:ext cx="3808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Rx</a:t>
                </a:r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C936F768-B934-4146-8840-91193830D830}"/>
                  </a:ext>
                </a:extLst>
              </p:cNvPr>
              <p:cNvSpPr txBox="1"/>
              <p:nvPr/>
            </p:nvSpPr>
            <p:spPr>
              <a:xfrm>
                <a:off x="4466169" y="6198560"/>
                <a:ext cx="3808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Tx</a:t>
                </a:r>
              </a:p>
            </p:txBody>
          </p:sp>
        </p:grp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81438844-B709-4FEF-9857-F69D27842AC8}"/>
                </a:ext>
              </a:extLst>
            </p:cNvPr>
            <p:cNvSpPr txBox="1"/>
            <p:nvPr/>
          </p:nvSpPr>
          <p:spPr>
            <a:xfrm>
              <a:off x="4044070" y="3872650"/>
              <a:ext cx="838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</a:t>
              </a: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A0CE140A-9D4E-4E10-A145-AAD631C2F975}"/>
              </a:ext>
            </a:extLst>
          </p:cNvPr>
          <p:cNvSpPr txBox="1"/>
          <p:nvPr/>
        </p:nvSpPr>
        <p:spPr>
          <a:xfrm>
            <a:off x="9450342" y="5339898"/>
            <a:ext cx="83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5E02356-49F9-4629-B388-96A4BC51A1AE}"/>
              </a:ext>
            </a:extLst>
          </p:cNvPr>
          <p:cNvGrpSpPr/>
          <p:nvPr/>
        </p:nvGrpSpPr>
        <p:grpSpPr>
          <a:xfrm>
            <a:off x="9585148" y="2186512"/>
            <a:ext cx="2468951" cy="2309654"/>
            <a:chOff x="9707290" y="2220977"/>
            <a:chExt cx="2468951" cy="2309654"/>
          </a:xfrm>
        </p:grpSpPr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6BFEF0B3-F025-4AE2-83F8-3465384A3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55" r="36115"/>
            <a:stretch/>
          </p:blipFill>
          <p:spPr>
            <a:xfrm>
              <a:off x="9707290" y="2220977"/>
              <a:ext cx="2230191" cy="2309654"/>
            </a:xfrm>
            <a:prstGeom prst="rect">
              <a:avLst/>
            </a:prstGeom>
          </p:spPr>
        </p:pic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53EDD0D5-113C-42C1-AC9C-B341267F22BC}"/>
                </a:ext>
              </a:extLst>
            </p:cNvPr>
            <p:cNvSpPr/>
            <p:nvPr/>
          </p:nvSpPr>
          <p:spPr>
            <a:xfrm>
              <a:off x="11698721" y="2892690"/>
              <a:ext cx="477520" cy="547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Footer Placeholder 3">
            <a:extLst>
              <a:ext uri="{FF2B5EF4-FFF2-40B4-BE49-F238E27FC236}">
                <a16:creationId xmlns:a16="http://schemas.microsoft.com/office/drawing/2014/main" id="{69101652-3F84-4FD0-A603-D3CE8258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4E6CD2C-FC4E-4FD9-8F39-5DE52F554740}"/>
                  </a:ext>
                </a:extLst>
              </p:cNvPr>
              <p:cNvSpPr txBox="1"/>
              <p:nvPr/>
            </p:nvSpPr>
            <p:spPr>
              <a:xfrm>
                <a:off x="3150396" y="3852273"/>
                <a:ext cx="423752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4E6CD2C-FC4E-4FD9-8F39-5DE52F554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96" y="3852273"/>
                <a:ext cx="423752" cy="385170"/>
              </a:xfrm>
              <a:prstGeom prst="rect">
                <a:avLst/>
              </a:prstGeom>
              <a:blipFill>
                <a:blip r:embed="rId15"/>
                <a:stretch>
                  <a:fillRect l="-869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35E42E-3B8E-4DCA-918D-71B270B76CAE}"/>
                  </a:ext>
                </a:extLst>
              </p:cNvPr>
              <p:cNvSpPr txBox="1"/>
              <p:nvPr/>
            </p:nvSpPr>
            <p:spPr>
              <a:xfrm>
                <a:off x="3175780" y="4487811"/>
                <a:ext cx="336913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35E42E-3B8E-4DCA-918D-71B270B7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780" y="4487811"/>
                <a:ext cx="336913" cy="385170"/>
              </a:xfrm>
              <a:prstGeom prst="rect">
                <a:avLst/>
              </a:prstGeom>
              <a:blipFill>
                <a:blip r:embed="rId16"/>
                <a:stretch>
                  <a:fillRect l="-2181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96549A2-F687-41B2-9FD0-DAC05F198ABF}"/>
                  </a:ext>
                </a:extLst>
              </p:cNvPr>
              <p:cNvSpPr txBox="1"/>
              <p:nvPr/>
            </p:nvSpPr>
            <p:spPr>
              <a:xfrm>
                <a:off x="8788725" y="3996129"/>
                <a:ext cx="423752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96549A2-F687-41B2-9FD0-DAC05F19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25" y="3996129"/>
                <a:ext cx="423752" cy="385170"/>
              </a:xfrm>
              <a:prstGeom prst="rect">
                <a:avLst/>
              </a:prstGeom>
              <a:blipFill>
                <a:blip r:embed="rId17"/>
                <a:stretch>
                  <a:fillRect l="-869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549C4F-F9E6-47FD-942B-7E4B0AA6903E}"/>
                  </a:ext>
                </a:extLst>
              </p:cNvPr>
              <p:cNvSpPr txBox="1"/>
              <p:nvPr/>
            </p:nvSpPr>
            <p:spPr>
              <a:xfrm>
                <a:off x="8613888" y="4429051"/>
                <a:ext cx="336913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549C4F-F9E6-47FD-942B-7E4B0AA6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888" y="4429051"/>
                <a:ext cx="336913" cy="385170"/>
              </a:xfrm>
              <a:prstGeom prst="rect">
                <a:avLst/>
              </a:prstGeom>
              <a:blipFill>
                <a:blip r:embed="rId18"/>
                <a:stretch>
                  <a:fillRect l="-2181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63"/>
    </mc:Choice>
    <mc:Fallback xmlns="">
      <p:transition spd="slow" advTm="599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Multi-Planar Array Compensation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66E7279-3D5E-41A3-B687-F53842E6FD9B}"/>
                  </a:ext>
                </a:extLst>
              </p:cNvPr>
              <p:cNvSpPr txBox="1"/>
              <p:nvPr/>
            </p:nvSpPr>
            <p:spPr>
              <a:xfrm>
                <a:off x="9225949" y="352285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66E7279-3D5E-41A3-B687-F53842E6F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949" y="3522856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19355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4AE9960-3389-436C-A99C-DE16DE96414E}"/>
              </a:ext>
            </a:extLst>
          </p:cNvPr>
          <p:cNvCxnSpPr>
            <a:cxnSpLocks/>
          </p:cNvCxnSpPr>
          <p:nvPr/>
        </p:nvCxnSpPr>
        <p:spPr>
          <a:xfrm>
            <a:off x="7838571" y="2568168"/>
            <a:ext cx="0" cy="4149595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8967D77-4747-4CDA-8A47-0CCADDD635EF}"/>
              </a:ext>
            </a:extLst>
          </p:cNvPr>
          <p:cNvCxnSpPr>
            <a:cxnSpLocks/>
          </p:cNvCxnSpPr>
          <p:nvPr/>
        </p:nvCxnSpPr>
        <p:spPr>
          <a:xfrm flipH="1">
            <a:off x="6134423" y="3792520"/>
            <a:ext cx="3163310" cy="1748174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08784945-8FBB-4820-AAAB-995F5E2C3C84}"/>
              </a:ext>
            </a:extLst>
          </p:cNvPr>
          <p:cNvCxnSpPr>
            <a:cxnSpLocks/>
          </p:cNvCxnSpPr>
          <p:nvPr/>
        </p:nvCxnSpPr>
        <p:spPr>
          <a:xfrm flipH="1" flipV="1">
            <a:off x="5913400" y="3530190"/>
            <a:ext cx="5255562" cy="2933316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3B9EF51-05AC-4E14-80F1-5CF4D54EF0CA}"/>
              </a:ext>
            </a:extLst>
          </p:cNvPr>
          <p:cNvGrpSpPr/>
          <p:nvPr/>
        </p:nvGrpSpPr>
        <p:grpSpPr>
          <a:xfrm>
            <a:off x="6810026" y="3242334"/>
            <a:ext cx="1940508" cy="2575969"/>
            <a:chOff x="6541577" y="2543959"/>
            <a:chExt cx="1314450" cy="1834758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73C7113-E17D-40A1-AFC9-F98282A0ADA2}"/>
                </a:ext>
              </a:extLst>
            </p:cNvPr>
            <p:cNvGrpSpPr/>
            <p:nvPr/>
          </p:nvGrpSpPr>
          <p:grpSpPr>
            <a:xfrm>
              <a:off x="6541577" y="2543959"/>
              <a:ext cx="1314450" cy="1834758"/>
              <a:chOff x="6541577" y="2543959"/>
              <a:chExt cx="1314450" cy="1834758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3E83B7E6-ABA0-48D4-A0BA-761869937A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1D78684D-4BA6-457C-B103-471F32B4C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D6B3085-9563-4FC2-B9E3-67B7CEBB33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0966354C-3A86-4475-977F-119F21BCD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1719CD64-666B-4865-8142-182232BA341C}"/>
                </a:ext>
              </a:extLst>
            </p:cNvPr>
            <p:cNvGrpSpPr/>
            <p:nvPr/>
          </p:nvGrpSpPr>
          <p:grpSpPr>
            <a:xfrm>
              <a:off x="7635929" y="2627369"/>
              <a:ext cx="171663" cy="245863"/>
              <a:chOff x="6541577" y="2543959"/>
              <a:chExt cx="1314450" cy="183475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ED3E46D9-179C-47F4-99CC-76AE8D5D4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D5681EC-B31B-45B4-A600-A99613459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768F7CE-0B2E-4382-BECA-3CD991944C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3EC6F8B4-2030-4AA0-A551-3A5C40467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E937C61-A75F-42EB-A7A1-839DD0B13500}"/>
              </a:ext>
            </a:extLst>
          </p:cNvPr>
          <p:cNvGrpSpPr/>
          <p:nvPr/>
        </p:nvGrpSpPr>
        <p:grpSpPr>
          <a:xfrm>
            <a:off x="6811162" y="3241306"/>
            <a:ext cx="1940508" cy="2575969"/>
            <a:chOff x="6541577" y="2543959"/>
            <a:chExt cx="1314450" cy="1834758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07005AA-3941-4ABB-AC09-C07A953921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577" y="3246872"/>
              <a:ext cx="0" cy="11311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8EE04B9-9E5E-48DC-A472-37DCE0BB3D6D}"/>
                </a:ext>
              </a:extLst>
            </p:cNvPr>
            <p:cNvCxnSpPr>
              <a:cxnSpLocks/>
            </p:cNvCxnSpPr>
            <p:nvPr/>
          </p:nvCxnSpPr>
          <p:spPr>
            <a:xfrm>
              <a:off x="7856027" y="2543959"/>
              <a:ext cx="0" cy="11311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A12E6C8-BB22-4E34-8E92-369A40836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1577" y="2543959"/>
              <a:ext cx="1314450" cy="7029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D779C29-535B-4CDA-A633-22C059AD1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1577" y="3675804"/>
              <a:ext cx="1314450" cy="7029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BC0035C-DFDA-4661-87C2-DDF22DFAF79E}"/>
              </a:ext>
            </a:extLst>
          </p:cNvPr>
          <p:cNvCxnSpPr>
            <a:cxnSpLocks/>
          </p:cNvCxnSpPr>
          <p:nvPr/>
        </p:nvCxnSpPr>
        <p:spPr>
          <a:xfrm>
            <a:off x="8308736" y="4016497"/>
            <a:ext cx="0" cy="21280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78FAB5BD-CCC5-4D15-AD26-E6320C4FDCE3}"/>
              </a:ext>
            </a:extLst>
          </p:cNvPr>
          <p:cNvCxnSpPr>
            <a:cxnSpLocks/>
          </p:cNvCxnSpPr>
          <p:nvPr/>
        </p:nvCxnSpPr>
        <p:spPr>
          <a:xfrm>
            <a:off x="8562160" y="3884253"/>
            <a:ext cx="0" cy="21280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DB22A69-6CD3-4E65-B211-E0281A78B2A5}"/>
              </a:ext>
            </a:extLst>
          </p:cNvPr>
          <p:cNvCxnSpPr>
            <a:cxnSpLocks/>
          </p:cNvCxnSpPr>
          <p:nvPr/>
        </p:nvCxnSpPr>
        <p:spPr>
          <a:xfrm flipV="1">
            <a:off x="8308736" y="3884253"/>
            <a:ext cx="253425" cy="13224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800089DB-ACEB-4EB4-95C9-6F228881CE31}"/>
              </a:ext>
            </a:extLst>
          </p:cNvPr>
          <p:cNvCxnSpPr>
            <a:cxnSpLocks/>
          </p:cNvCxnSpPr>
          <p:nvPr/>
        </p:nvCxnSpPr>
        <p:spPr>
          <a:xfrm flipV="1">
            <a:off x="8308738" y="4097196"/>
            <a:ext cx="253425" cy="13224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0391ADA-65B5-4213-8768-9E5D7C5B786D}"/>
              </a:ext>
            </a:extLst>
          </p:cNvPr>
          <p:cNvGrpSpPr/>
          <p:nvPr/>
        </p:nvGrpSpPr>
        <p:grpSpPr>
          <a:xfrm>
            <a:off x="6808673" y="3248367"/>
            <a:ext cx="1940508" cy="2575969"/>
            <a:chOff x="5974888" y="2702889"/>
            <a:chExt cx="1940508" cy="25759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AF9B346-D9D1-40B7-B0A2-13DA4DAFAE98}"/>
                </a:ext>
              </a:extLst>
            </p:cNvPr>
            <p:cNvGrpSpPr/>
            <p:nvPr/>
          </p:nvGrpSpPr>
          <p:grpSpPr>
            <a:xfrm>
              <a:off x="5974888" y="2702889"/>
              <a:ext cx="1940508" cy="2575969"/>
              <a:chOff x="6541577" y="2543959"/>
              <a:chExt cx="1314450" cy="1834758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FFB061A-8FCF-47FC-8AC3-BC0B93FF1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2604059-3990-4914-B2A6-55B6E78E9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4DF1656-87B1-486D-A98A-F4DEDBB18A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5726D3-3034-4B7E-9607-AF4BBAA43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833FB56-C0CC-4495-9CF0-A2A05AA70B6C}"/>
                </a:ext>
              </a:extLst>
            </p:cNvPr>
            <p:cNvGrpSpPr/>
            <p:nvPr/>
          </p:nvGrpSpPr>
          <p:grpSpPr>
            <a:xfrm>
              <a:off x="6106667" y="3931397"/>
              <a:ext cx="253426" cy="345190"/>
              <a:chOff x="-1154535" y="8451328"/>
              <a:chExt cx="1314454" cy="1834771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F75B97B5-8188-45FE-84B6-AB9DA59CA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4530" y="9154238"/>
                <a:ext cx="0" cy="1131111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7FFEEC68-1D3D-4EBE-AD18-A86D52972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919" y="8451328"/>
                <a:ext cx="0" cy="1131111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5EBA998-8C76-4CFB-AD52-B1FF1DA42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154530" y="8451328"/>
                <a:ext cx="1314449" cy="702910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7BEB5759-09D9-40B9-A373-EEF001C19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154535" y="9583188"/>
                <a:ext cx="1314450" cy="702911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08" name="Oval 207">
            <a:extLst>
              <a:ext uri="{FF2B5EF4-FFF2-40B4-BE49-F238E27FC236}">
                <a16:creationId xmlns:a16="http://schemas.microsoft.com/office/drawing/2014/main" id="{F9BDAF8F-2772-4E6D-8A2B-932B799D4292}"/>
              </a:ext>
            </a:extLst>
          </p:cNvPr>
          <p:cNvSpPr/>
          <p:nvPr/>
        </p:nvSpPr>
        <p:spPr>
          <a:xfrm>
            <a:off x="10019857" y="5434623"/>
            <a:ext cx="107304" cy="94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B9264A-63F6-4619-9369-FC4B42EC0F4D}"/>
              </a:ext>
            </a:extLst>
          </p:cNvPr>
          <p:cNvCxnSpPr>
            <a:cxnSpLocks/>
            <a:stCxn id="208" idx="1"/>
            <a:endCxn id="5" idx="4"/>
          </p:cNvCxnSpPr>
          <p:nvPr/>
        </p:nvCxnSpPr>
        <p:spPr>
          <a:xfrm flipH="1" flipV="1">
            <a:off x="8564040" y="3545735"/>
            <a:ext cx="1471531" cy="190265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EC27455-2D81-4102-862E-6A33ABF8F55B}"/>
                  </a:ext>
                </a:extLst>
              </p:cNvPr>
              <p:cNvSpPr txBox="1"/>
              <p:nvPr/>
            </p:nvSpPr>
            <p:spPr>
              <a:xfrm>
                <a:off x="7651853" y="2352001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EC27455-2D81-4102-862E-6A33ABF8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853" y="2352001"/>
                <a:ext cx="186718" cy="276999"/>
              </a:xfrm>
              <a:prstGeom prst="rect">
                <a:avLst/>
              </a:prstGeom>
              <a:blipFill>
                <a:blip r:embed="rId8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8A7ACB9-5CE5-44E7-9007-551D9AC0366C}"/>
                  </a:ext>
                </a:extLst>
              </p:cNvPr>
              <p:cNvSpPr txBox="1"/>
              <p:nvPr/>
            </p:nvSpPr>
            <p:spPr>
              <a:xfrm>
                <a:off x="11168735" y="6210702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8A7ACB9-5CE5-44E7-9007-551D9AC03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735" y="6210702"/>
                <a:ext cx="169084" cy="276999"/>
              </a:xfrm>
              <a:prstGeom prst="rect">
                <a:avLst/>
              </a:prstGeom>
              <a:blipFill>
                <a:blip r:embed="rId9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B3F2914-8E9D-44FC-88C3-18081FC2EFB3}"/>
                  </a:ext>
                </a:extLst>
              </p:cNvPr>
              <p:cNvSpPr txBox="1"/>
              <p:nvPr/>
            </p:nvSpPr>
            <p:spPr>
              <a:xfrm>
                <a:off x="6650694" y="5809991"/>
                <a:ext cx="289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B3F2914-8E9D-44FC-88C3-18081FC2E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694" y="5809991"/>
                <a:ext cx="289758" cy="276999"/>
              </a:xfrm>
              <a:prstGeom prst="rect">
                <a:avLst/>
              </a:prstGeom>
              <a:blipFill>
                <a:blip r:embed="rId10"/>
                <a:stretch>
                  <a:fillRect l="-20833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Oval 199">
            <a:extLst>
              <a:ext uri="{FF2B5EF4-FFF2-40B4-BE49-F238E27FC236}">
                <a16:creationId xmlns:a16="http://schemas.microsoft.com/office/drawing/2014/main" id="{B8628DD6-23AE-46D1-BB1F-0CDC7813187B}"/>
              </a:ext>
            </a:extLst>
          </p:cNvPr>
          <p:cNvSpPr/>
          <p:nvPr/>
        </p:nvSpPr>
        <p:spPr>
          <a:xfrm>
            <a:off x="6049758" y="2872962"/>
            <a:ext cx="82214" cy="917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Diamond 200">
            <a:extLst>
              <a:ext uri="{FF2B5EF4-FFF2-40B4-BE49-F238E27FC236}">
                <a16:creationId xmlns:a16="http://schemas.microsoft.com/office/drawing/2014/main" id="{E196B824-DFC4-47F2-9662-F2D88E733B6A}"/>
              </a:ext>
            </a:extLst>
          </p:cNvPr>
          <p:cNvSpPr/>
          <p:nvPr/>
        </p:nvSpPr>
        <p:spPr>
          <a:xfrm>
            <a:off x="6049758" y="2685546"/>
            <a:ext cx="82214" cy="91771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C6897B4-E620-4042-AE9B-907006796BFB}"/>
              </a:ext>
            </a:extLst>
          </p:cNvPr>
          <p:cNvSpPr txBox="1"/>
          <p:nvPr/>
        </p:nvSpPr>
        <p:spPr>
          <a:xfrm>
            <a:off x="6090865" y="2780347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Rx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738A2EF-ACE1-42FE-BA38-A6E03037FB73}"/>
              </a:ext>
            </a:extLst>
          </p:cNvPr>
          <p:cNvSpPr txBox="1"/>
          <p:nvPr/>
        </p:nvSpPr>
        <p:spPr>
          <a:xfrm>
            <a:off x="6090865" y="2594852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490758E-B327-499A-AD72-341EBC120068}"/>
              </a:ext>
            </a:extLst>
          </p:cNvPr>
          <p:cNvSpPr txBox="1"/>
          <p:nvPr/>
        </p:nvSpPr>
        <p:spPr>
          <a:xfrm>
            <a:off x="9902392" y="5481635"/>
            <a:ext cx="83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55" name="Arrow: Right 254">
            <a:extLst>
              <a:ext uri="{FF2B5EF4-FFF2-40B4-BE49-F238E27FC236}">
                <a16:creationId xmlns:a16="http://schemas.microsoft.com/office/drawing/2014/main" id="{FA4F78C3-E6E5-4429-90F5-09170F059079}"/>
              </a:ext>
            </a:extLst>
          </p:cNvPr>
          <p:cNvSpPr/>
          <p:nvPr/>
        </p:nvSpPr>
        <p:spPr>
          <a:xfrm>
            <a:off x="5193484" y="3685062"/>
            <a:ext cx="692406" cy="530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Content Placeholder 2">
                <a:extLst>
                  <a:ext uri="{FF2B5EF4-FFF2-40B4-BE49-F238E27FC236}">
                    <a16:creationId xmlns:a16="http://schemas.microsoft.com/office/drawing/2014/main" id="{A8188452-C3A2-4CC5-B93B-927F53B94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15" y="1331708"/>
                <a:ext cx="11654864" cy="1128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Problem Statement:</a:t>
                </a:r>
              </a:p>
              <a:p>
                <a:r>
                  <a:rPr lang="en-US" sz="2400" dirty="0"/>
                  <a:t>Can we compensate MIMO multi-planar data to resemble SISO planar data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plane? </a:t>
                </a:r>
              </a:p>
            </p:txBody>
          </p:sp>
        </mc:Choice>
        <mc:Fallback xmlns="">
          <p:sp>
            <p:nvSpPr>
              <p:cNvPr id="256" name="Content Placeholder 2">
                <a:extLst>
                  <a:ext uri="{FF2B5EF4-FFF2-40B4-BE49-F238E27FC236}">
                    <a16:creationId xmlns:a16="http://schemas.microsoft.com/office/drawing/2014/main" id="{A8188452-C3A2-4CC5-B93B-927F53B9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5" y="1331708"/>
                <a:ext cx="11654864" cy="1128715"/>
              </a:xfrm>
              <a:prstGeom prst="rect">
                <a:avLst/>
              </a:prstGeom>
              <a:blipFill>
                <a:blip r:embed="rId11"/>
                <a:stretch>
                  <a:fillRect l="-837" t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BA3FE20-8F80-4695-8FB3-3AE7E20E70FB}"/>
                  </a:ext>
                </a:extLst>
              </p:cNvPr>
              <p:cNvSpPr txBox="1"/>
              <p:nvPr/>
            </p:nvSpPr>
            <p:spPr>
              <a:xfrm>
                <a:off x="3880877" y="3973809"/>
                <a:ext cx="423752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BA3FE20-8F80-4695-8FB3-3AE7E20E7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77" y="3973809"/>
                <a:ext cx="423752" cy="385170"/>
              </a:xfrm>
              <a:prstGeom prst="rect">
                <a:avLst/>
              </a:prstGeom>
              <a:blipFill>
                <a:blip r:embed="rId12"/>
                <a:stretch>
                  <a:fillRect l="-869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ED76B9F-DCAD-4B0D-92DA-9D6AB129A9F4}"/>
                  </a:ext>
                </a:extLst>
              </p:cNvPr>
              <p:cNvSpPr txBox="1"/>
              <p:nvPr/>
            </p:nvSpPr>
            <p:spPr>
              <a:xfrm>
                <a:off x="3712421" y="4445564"/>
                <a:ext cx="336913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ED76B9F-DCAD-4B0D-92DA-9D6AB129A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421" y="4445564"/>
                <a:ext cx="336913" cy="385170"/>
              </a:xfrm>
              <a:prstGeom prst="rect">
                <a:avLst/>
              </a:prstGeom>
              <a:blipFill>
                <a:blip r:embed="rId13"/>
                <a:stretch>
                  <a:fillRect l="-2181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91DC36D-1487-4457-A1AD-A7B354C42DC6}"/>
                  </a:ext>
                </a:extLst>
              </p:cNvPr>
              <p:cNvSpPr txBox="1"/>
              <p:nvPr/>
            </p:nvSpPr>
            <p:spPr>
              <a:xfrm>
                <a:off x="9285684" y="4213945"/>
                <a:ext cx="423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91DC36D-1487-4457-A1AD-A7B354C42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684" y="4213945"/>
                <a:ext cx="423752" cy="369332"/>
              </a:xfrm>
              <a:prstGeom prst="rect">
                <a:avLst/>
              </a:prstGeom>
              <a:blipFill>
                <a:blip r:embed="rId14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Footer Placeholder 3">
            <a:extLst>
              <a:ext uri="{FF2B5EF4-FFF2-40B4-BE49-F238E27FC236}">
                <a16:creationId xmlns:a16="http://schemas.microsoft.com/office/drawing/2014/main" id="{3D156EE8-CAC7-4FFA-96C8-39C85C15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C72A23D-7D26-4747-B267-8BB1DCF45CC8}"/>
              </a:ext>
            </a:extLst>
          </p:cNvPr>
          <p:cNvSpPr/>
          <p:nvPr/>
        </p:nvSpPr>
        <p:spPr>
          <a:xfrm>
            <a:off x="8518321" y="3500016"/>
            <a:ext cx="45719" cy="4571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F5C19C2D-52DB-4E5F-AF17-FBBA3235B9AD}"/>
              </a:ext>
            </a:extLst>
          </p:cNvPr>
          <p:cNvSpPr/>
          <p:nvPr/>
        </p:nvSpPr>
        <p:spPr>
          <a:xfrm>
            <a:off x="8390629" y="4023066"/>
            <a:ext cx="59246" cy="56521"/>
          </a:xfrm>
          <a:prstGeom prst="triangle">
            <a:avLst/>
          </a:prstGeom>
          <a:solidFill>
            <a:srgbClr val="FF0000">
              <a:alpha val="25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40DE3EA6-B26D-46DA-B7B9-7AD2FBDFAE9D}"/>
              </a:ext>
            </a:extLst>
          </p:cNvPr>
          <p:cNvSpPr/>
          <p:nvPr/>
        </p:nvSpPr>
        <p:spPr>
          <a:xfrm>
            <a:off x="7017543" y="4621209"/>
            <a:ext cx="59246" cy="56521"/>
          </a:xfrm>
          <a:prstGeom prst="triangle">
            <a:avLst/>
          </a:prstGeom>
          <a:solidFill>
            <a:srgbClr val="FF0000">
              <a:alpha val="25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CA79BA2-5D41-4604-99EE-E16A9A09F2A3}"/>
              </a:ext>
            </a:extLst>
          </p:cNvPr>
          <p:cNvGrpSpPr/>
          <p:nvPr/>
        </p:nvGrpSpPr>
        <p:grpSpPr>
          <a:xfrm>
            <a:off x="541736" y="2422265"/>
            <a:ext cx="5255562" cy="4149595"/>
            <a:chOff x="5734238" y="2860805"/>
            <a:chExt cx="4070567" cy="3323159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B7BD81B-BF0D-4BE3-8B19-7F631EAA19E4}"/>
                </a:ext>
              </a:extLst>
            </p:cNvPr>
            <p:cNvGrpSpPr/>
            <p:nvPr/>
          </p:nvGrpSpPr>
          <p:grpSpPr>
            <a:xfrm>
              <a:off x="5734238" y="2860805"/>
              <a:ext cx="4070567" cy="3323159"/>
              <a:chOff x="6500343" y="2405110"/>
              <a:chExt cx="3559981" cy="2955588"/>
            </a:xfrm>
          </p:grpSpPr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8FFE1FE3-B5A0-459D-95C2-BD83DF0B2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4404" y="2405110"/>
                <a:ext cx="0" cy="295558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0AA2E765-BD0A-474A-A2E4-0F2C7A096B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0058" y="3277166"/>
                <a:ext cx="2142744" cy="1245153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0303220F-7619-4D57-819D-641F7A0EC1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43" y="3090319"/>
                <a:ext cx="3559981" cy="2089282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6F9CD0CF-0B73-4A2D-9911-F8BDB0FE39EF}"/>
                </a:ext>
              </a:extLst>
            </p:cNvPr>
            <p:cNvGrpSpPr/>
            <p:nvPr/>
          </p:nvGrpSpPr>
          <p:grpSpPr>
            <a:xfrm>
              <a:off x="6428698" y="3400704"/>
              <a:ext cx="1502973" cy="2062937"/>
              <a:chOff x="6541577" y="2543959"/>
              <a:chExt cx="1314450" cy="1834758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0C8361A3-E2B9-4DAA-84E4-BBC764FB96E5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06D90A9D-453F-43DE-9E95-541357181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ACB4CEF3-DC18-4E93-9B36-2D15BCB9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6A162B2-59A2-42B4-B499-825C8E4C7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4A45AE99-1D23-4369-B443-F7D8DAE09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562FEA3C-D3B5-4BFE-BDAB-823C49FB3972}"/>
                  </a:ext>
                </a:extLst>
              </p:cNvPr>
              <p:cNvGrpSpPr/>
              <p:nvPr/>
            </p:nvGrpSpPr>
            <p:grpSpPr>
              <a:xfrm>
                <a:off x="7635929" y="2627369"/>
                <a:ext cx="171663" cy="245863"/>
                <a:chOff x="8594852" y="3566565"/>
                <a:chExt cx="171663" cy="245863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A0E58672-AEFF-4CDA-AA9F-DD1EF859515D}"/>
                    </a:ext>
                  </a:extLst>
                </p:cNvPr>
                <p:cNvSpPr/>
                <p:nvPr/>
              </p:nvSpPr>
              <p:spPr>
                <a:xfrm>
                  <a:off x="8699203" y="3638676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Diamond 336">
                  <a:extLst>
                    <a:ext uri="{FF2B5EF4-FFF2-40B4-BE49-F238E27FC236}">
                      <a16:creationId xmlns:a16="http://schemas.microsoft.com/office/drawing/2014/main" id="{48B697B8-4F17-406B-BE1C-08F98E992457}"/>
                    </a:ext>
                  </a:extLst>
                </p:cNvPr>
                <p:cNvSpPr/>
                <p:nvPr/>
              </p:nvSpPr>
              <p:spPr>
                <a:xfrm>
                  <a:off x="8629269" y="3709145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9A2E4C0F-0767-4940-AC23-110F04AED19E}"/>
                    </a:ext>
                  </a:extLst>
                </p:cNvPr>
                <p:cNvGrpSpPr/>
                <p:nvPr/>
              </p:nvGrpSpPr>
              <p:grpSpPr>
                <a:xfrm>
                  <a:off x="8594852" y="3566565"/>
                  <a:ext cx="171663" cy="245863"/>
                  <a:chOff x="6541577" y="2543959"/>
                  <a:chExt cx="1314450" cy="1834758"/>
                </a:xfrm>
              </p:grpSpPr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F760D600-C0E2-4A44-98B9-498FFBB71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1C193847-1E1A-4E5D-A6E5-4D1BAAE45F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BD279F2C-B9F4-47D4-8470-FA10C6927C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>
                    <a:extLst>
                      <a:ext uri="{FF2B5EF4-FFF2-40B4-BE49-F238E27FC236}">
                        <a16:creationId xmlns:a16="http://schemas.microsoft.com/office/drawing/2014/main" id="{C58E1C98-9718-43BC-A4AE-E8FFF87546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68881260-256E-4516-8B6E-225E4C634F0C}"/>
                </a:ext>
              </a:extLst>
            </p:cNvPr>
            <p:cNvGrpSpPr/>
            <p:nvPr/>
          </p:nvGrpSpPr>
          <p:grpSpPr>
            <a:xfrm>
              <a:off x="6156325" y="3255919"/>
              <a:ext cx="1502973" cy="2062937"/>
              <a:chOff x="6541577" y="2543959"/>
              <a:chExt cx="1314450" cy="1834758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755B7A3F-F002-42B6-B5C7-AF198E964835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3680A4D-C41E-4773-8270-0167266BA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22114900-0B50-4018-8BCC-FF81A7837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6309B72-0C8D-4AD9-BBA0-104C102C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377BC1F3-CF01-4006-BCF3-E71C0411A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80B1B2B9-4E00-4F9A-BB7A-3C94A7CCB39D}"/>
                  </a:ext>
                </a:extLst>
              </p:cNvPr>
              <p:cNvGrpSpPr/>
              <p:nvPr/>
            </p:nvGrpSpPr>
            <p:grpSpPr>
              <a:xfrm>
                <a:off x="7555995" y="3001904"/>
                <a:ext cx="171665" cy="245863"/>
                <a:chOff x="8514918" y="3941100"/>
                <a:chExt cx="171665" cy="245863"/>
              </a:xfrm>
            </p:grpSpPr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9908753D-8678-49DD-88E4-55C11F53C284}"/>
                    </a:ext>
                  </a:extLst>
                </p:cNvPr>
                <p:cNvSpPr/>
                <p:nvPr/>
              </p:nvSpPr>
              <p:spPr>
                <a:xfrm>
                  <a:off x="8619268" y="4013210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Diamond 312">
                  <a:extLst>
                    <a:ext uri="{FF2B5EF4-FFF2-40B4-BE49-F238E27FC236}">
                      <a16:creationId xmlns:a16="http://schemas.microsoft.com/office/drawing/2014/main" id="{A815B0BB-ECC4-4D8A-AC6C-E1007BE699DA}"/>
                    </a:ext>
                  </a:extLst>
                </p:cNvPr>
                <p:cNvSpPr/>
                <p:nvPr/>
              </p:nvSpPr>
              <p:spPr>
                <a:xfrm>
                  <a:off x="8549334" y="4083679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9BECB9D4-1CE1-4BC8-8478-D0DFDAAE1A73}"/>
                    </a:ext>
                  </a:extLst>
                </p:cNvPr>
                <p:cNvGrpSpPr/>
                <p:nvPr/>
              </p:nvGrpSpPr>
              <p:grpSpPr>
                <a:xfrm>
                  <a:off x="8514918" y="3941100"/>
                  <a:ext cx="171665" cy="245863"/>
                  <a:chOff x="5929495" y="5338929"/>
                  <a:chExt cx="1314462" cy="1834758"/>
                </a:xfrm>
              </p:grpSpPr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A6C9C213-AF4B-46A2-A996-01BD3A4FF8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9495" y="6041840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72714FE3-BA93-49D6-A32B-3F0A9E98DE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3941" y="5338929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ECDF3E79-CDAE-4253-A2BB-0D6B96BBF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495" y="5338929"/>
                    <a:ext cx="1314452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3EB5AB9B-7473-47FE-ABB6-149A6E26D5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507" y="6470776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0966A316-9B34-46C7-B950-5B180488ED2A}"/>
                </a:ext>
              </a:extLst>
            </p:cNvPr>
            <p:cNvGrpSpPr/>
            <p:nvPr/>
          </p:nvGrpSpPr>
          <p:grpSpPr>
            <a:xfrm>
              <a:off x="5781862" y="2968695"/>
              <a:ext cx="1502973" cy="2062937"/>
              <a:chOff x="6541577" y="2543959"/>
              <a:chExt cx="1314450" cy="1834758"/>
            </a:xfrm>
          </p:grpSpPr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90615C1-5F5A-476A-9790-A02950A3C596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57654D9C-8537-4C5E-A4A5-A41EC53B6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3AA3C5A5-1380-4F6F-B119-036F272889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F100876-709F-4B2A-8DFD-1D6C29C74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4848C60D-E861-4EE4-BF50-C9EA17513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65509072-1DF0-47C1-8594-FE7F25EF2409}"/>
                  </a:ext>
                </a:extLst>
              </p:cNvPr>
              <p:cNvGrpSpPr/>
              <p:nvPr/>
            </p:nvGrpSpPr>
            <p:grpSpPr>
              <a:xfrm>
                <a:off x="6630841" y="3418975"/>
                <a:ext cx="171664" cy="245865"/>
                <a:chOff x="7589764" y="4358171"/>
                <a:chExt cx="171664" cy="245865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2047605-137D-4619-AF48-5F59BB8A8BA9}"/>
                    </a:ext>
                  </a:extLst>
                </p:cNvPr>
                <p:cNvSpPr/>
                <p:nvPr/>
              </p:nvSpPr>
              <p:spPr>
                <a:xfrm>
                  <a:off x="7694116" y="4430282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Diamond 299">
                  <a:extLst>
                    <a:ext uri="{FF2B5EF4-FFF2-40B4-BE49-F238E27FC236}">
                      <a16:creationId xmlns:a16="http://schemas.microsoft.com/office/drawing/2014/main" id="{B214D5E9-F558-40C1-952A-66FE71687715}"/>
                    </a:ext>
                  </a:extLst>
                </p:cNvPr>
                <p:cNvSpPr/>
                <p:nvPr/>
              </p:nvSpPr>
              <p:spPr>
                <a:xfrm>
                  <a:off x="7624181" y="4500751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DC9F2BA1-2D17-46DA-82AC-8EBB3EC72CDF}"/>
                    </a:ext>
                  </a:extLst>
                </p:cNvPr>
                <p:cNvGrpSpPr/>
                <p:nvPr/>
              </p:nvGrpSpPr>
              <p:grpSpPr>
                <a:xfrm>
                  <a:off x="7589764" y="4358171"/>
                  <a:ext cx="171664" cy="245865"/>
                  <a:chOff x="-1154535" y="8451328"/>
                  <a:chExt cx="1314454" cy="1834771"/>
                </a:xfrm>
              </p:grpSpPr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9E49AF76-507D-4339-B0B3-3BC2A345B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154530" y="915423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0B6CA9D8-7059-4B45-9E20-E4D5D25646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9919" y="845132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2B4AF375-26E6-4CC4-A174-0B4D85188E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0" y="8451328"/>
                    <a:ext cx="1314449" cy="702910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B67D2549-078E-4A1C-9BB2-0A413FF741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5" y="9583188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3A16B24-421E-4C44-8653-30462CBC1B00}"/>
                </a:ext>
              </a:extLst>
            </p:cNvPr>
            <p:cNvSpPr/>
            <p:nvPr/>
          </p:nvSpPr>
          <p:spPr>
            <a:xfrm>
              <a:off x="8914794" y="5156375"/>
              <a:ext cx="83110" cy="752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8C5B93E-213F-4AD7-B907-D3F376406D10}"/>
                </a:ext>
              </a:extLst>
            </p:cNvPr>
            <p:cNvCxnSpPr>
              <a:cxnSpLocks/>
              <a:stCxn id="337" idx="3"/>
              <a:endCxn id="294" idx="1"/>
            </p:cNvCxnSpPr>
            <p:nvPr/>
          </p:nvCxnSpPr>
          <p:spPr>
            <a:xfrm>
              <a:off x="7758596" y="3672953"/>
              <a:ext cx="1168369" cy="14944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333D995B-4AF4-4656-B134-FF8CED054E33}"/>
                </a:ext>
              </a:extLst>
            </p:cNvPr>
            <p:cNvCxnSpPr>
              <a:cxnSpLocks/>
              <a:stCxn id="294" idx="1"/>
              <a:endCxn id="335" idx="6"/>
            </p:cNvCxnSpPr>
            <p:nvPr/>
          </p:nvCxnSpPr>
          <p:spPr>
            <a:xfrm flipH="1" flipV="1">
              <a:off x="7838560" y="3593720"/>
              <a:ext cx="1088404" cy="15736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28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72"/>
    </mc:Choice>
    <mc:Fallback xmlns="">
      <p:transition spd="slow" advTm="213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E08E7-894C-4F52-BE90-DD80CAF0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428999"/>
            <a:ext cx="4597522" cy="4627880"/>
          </a:xfrm>
          <a:prstGeom prst="rect">
            <a:avLst/>
          </a:prstGeom>
        </p:spPr>
      </p:pic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Signal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1880" y="1381731"/>
                <a:ext cx="6964680" cy="50508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Two-way range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/>
                  <a:t> Tx/Rx pair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Taylor series expansion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𝑹𝑻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80" y="1381731"/>
                <a:ext cx="6964680" cy="5050819"/>
              </a:xfrm>
              <a:prstGeom prst="rect">
                <a:avLst/>
              </a:prstGeom>
              <a:blipFill>
                <a:blip r:embed="rId6"/>
                <a:stretch>
                  <a:fillRect l="-96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EC1C5-151E-4FAB-B037-67CF823D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19FB7-4808-4709-AA57-DDE588701DB0}"/>
                  </a:ext>
                </a:extLst>
              </p:cNvPr>
              <p:cNvSpPr txBox="1"/>
              <p:nvPr/>
            </p:nvSpPr>
            <p:spPr>
              <a:xfrm>
                <a:off x="1826989" y="4973320"/>
                <a:ext cx="1319464" cy="277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19FB7-4808-4709-AA57-DDE588701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989" y="4973320"/>
                <a:ext cx="1319464" cy="277512"/>
              </a:xfrm>
              <a:prstGeom prst="rect">
                <a:avLst/>
              </a:prstGeom>
              <a:blipFill>
                <a:blip r:embed="rId7"/>
                <a:stretch>
                  <a:fillRect l="-2315" r="-4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85FE7496-EDF6-4290-AD6A-FE149BDF9500}"/>
              </a:ext>
            </a:extLst>
          </p:cNvPr>
          <p:cNvSpPr/>
          <p:nvPr/>
        </p:nvSpPr>
        <p:spPr>
          <a:xfrm>
            <a:off x="766558" y="1872202"/>
            <a:ext cx="82214" cy="917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784E523-806E-4B86-A31F-8D06C174CC42}"/>
              </a:ext>
            </a:extLst>
          </p:cNvPr>
          <p:cNvSpPr/>
          <p:nvPr/>
        </p:nvSpPr>
        <p:spPr>
          <a:xfrm>
            <a:off x="766558" y="1684786"/>
            <a:ext cx="82214" cy="91771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A4B9C-DEE3-4822-BD26-46AA1EBF6A7C}"/>
              </a:ext>
            </a:extLst>
          </p:cNvPr>
          <p:cNvSpPr txBox="1"/>
          <p:nvPr/>
        </p:nvSpPr>
        <p:spPr>
          <a:xfrm>
            <a:off x="807665" y="1779587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9728C-1FA6-4672-8229-AD6E002892D0}"/>
              </a:ext>
            </a:extLst>
          </p:cNvPr>
          <p:cNvSpPr txBox="1"/>
          <p:nvPr/>
        </p:nvSpPr>
        <p:spPr>
          <a:xfrm>
            <a:off x="807665" y="1594092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Tx</a:t>
            </a:r>
          </a:p>
        </p:txBody>
      </p:sp>
    </p:spTree>
    <p:extLst>
      <p:ext uri="{BB962C8B-B14F-4D97-AF65-F5344CB8AC3E}">
        <p14:creationId xmlns:p14="http://schemas.microsoft.com/office/powerpoint/2010/main" val="40194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5"/>
    </mc:Choice>
    <mc:Fallback xmlns="">
      <p:transition spd="slow" advTm="4526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Signal Model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166" y="1283208"/>
                <a:ext cx="11477058" cy="54345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FMCW beat signal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/>
                  <a:t> Tx/Rx pair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sup>
                          </m:sSubSup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Equivalent beat signal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virtual SISO element 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plane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2400" dirty="0"/>
                  <a:t>Compensation is simple phase compensation!</a:t>
                </a:r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6" y="1283208"/>
                <a:ext cx="11477058" cy="5434555"/>
              </a:xfrm>
              <a:prstGeom prst="rect">
                <a:avLst/>
              </a:prstGeom>
              <a:blipFill>
                <a:blip r:embed="rId5"/>
                <a:stretch>
                  <a:fillRect l="-797" t="-1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267F01E-BA1F-418B-8172-DDAEB776DFAC}"/>
              </a:ext>
            </a:extLst>
          </p:cNvPr>
          <p:cNvSpPr/>
          <p:nvPr/>
        </p:nvSpPr>
        <p:spPr>
          <a:xfrm>
            <a:off x="3329190" y="4231640"/>
            <a:ext cx="5261009" cy="1307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92D8396-7CB9-408F-A9FB-C3C87C7E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227121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14"/>
    </mc:Choice>
    <mc:Fallback xmlns="">
      <p:transition spd="slow" advTm="345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/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D6C9C9-CE8E-4E65-B89C-ACD53257D6BD}"/>
              </a:ext>
            </a:extLst>
          </p:cNvPr>
          <p:cNvCxnSpPr>
            <a:cxnSpLocks/>
            <a:stCxn id="8" idx="2"/>
            <a:endCxn id="83" idx="0"/>
          </p:cNvCxnSpPr>
          <p:nvPr/>
        </p:nvCxnSpPr>
        <p:spPr>
          <a:xfrm>
            <a:off x="2193720" y="2207386"/>
            <a:ext cx="0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7C7360-37E7-41E7-8D95-B5331E8008C9}"/>
              </a:ext>
            </a:extLst>
          </p:cNvPr>
          <p:cNvCxnSpPr>
            <a:cxnSpLocks/>
            <a:stCxn id="109" idx="2"/>
            <a:endCxn id="29" idx="0"/>
          </p:cNvCxnSpPr>
          <p:nvPr/>
        </p:nvCxnSpPr>
        <p:spPr>
          <a:xfrm>
            <a:off x="9998280" y="1834627"/>
            <a:ext cx="0" cy="379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7F563A-AEC6-4109-8B2B-5B9B0B20C0DA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096000" y="4196956"/>
            <a:ext cx="6587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/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/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4CC3EE-A141-48C8-B767-788CB4C56E0A}"/>
              </a:ext>
            </a:extLst>
          </p:cNvPr>
          <p:cNvCxnSpPr>
            <a:cxnSpLocks/>
            <a:stCxn id="83" idx="2"/>
            <a:endCxn id="84" idx="0"/>
          </p:cNvCxnSpPr>
          <p:nvPr/>
        </p:nvCxnSpPr>
        <p:spPr>
          <a:xfrm>
            <a:off x="2193720" y="4196956"/>
            <a:ext cx="0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/>
              <p:nvPr/>
            </p:nvSpPr>
            <p:spPr>
              <a:xfrm>
                <a:off x="401849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BPA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49" y="2983992"/>
                <a:ext cx="3583742" cy="1212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/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961125B-7D4C-4B56-B85A-8D3B7590B8C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9998282" y="4196955"/>
            <a:ext cx="0" cy="7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/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/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/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234C1A-1FF1-40EB-9A38-2BD8AC0D2D9C}"/>
              </a:ext>
            </a:extLst>
          </p:cNvPr>
          <p:cNvCxnSpPr>
            <a:cxnSpLocks/>
            <a:stCxn id="92" idx="2"/>
            <a:endCxn id="70" idx="0"/>
          </p:cNvCxnSpPr>
          <p:nvPr/>
        </p:nvCxnSpPr>
        <p:spPr>
          <a:xfrm>
            <a:off x="6090192" y="2207386"/>
            <a:ext cx="5808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A937983-1B77-4D2D-B705-3A6E49BDD49C}"/>
              </a:ext>
            </a:extLst>
          </p:cNvPr>
          <p:cNvCxnSpPr>
            <a:cxnSpLocks/>
            <a:stCxn id="29" idx="2"/>
            <a:endCxn id="86" idx="0"/>
          </p:cNvCxnSpPr>
          <p:nvPr/>
        </p:nvCxnSpPr>
        <p:spPr>
          <a:xfrm>
            <a:off x="9998280" y="3018832"/>
            <a:ext cx="2" cy="379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/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689128-D0DB-4153-89D1-025B096C6825}"/>
              </a:ext>
            </a:extLst>
          </p:cNvPr>
          <p:cNvSpPr/>
          <p:nvPr/>
        </p:nvSpPr>
        <p:spPr>
          <a:xfrm>
            <a:off x="8206409" y="2214169"/>
            <a:ext cx="3583742" cy="804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Phase Compensation</a:t>
            </a:r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C32269EF-20A8-412A-9DFA-060A113C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5144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77"/>
    </mc:Choice>
    <mc:Fallback xmlns="">
      <p:transition spd="slow" advTm="571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A9DCC-0148-4A32-98B4-298EDB97A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7" t="7215" r="30278"/>
          <a:stretch/>
        </p:blipFill>
        <p:spPr>
          <a:xfrm>
            <a:off x="286512" y="2066544"/>
            <a:ext cx="3938016" cy="41548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5770276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Multi-Linear Array – Point Targets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43F404-7CAB-4D52-ADFA-C56BF1278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6"/>
          <a:stretch/>
        </p:blipFill>
        <p:spPr>
          <a:xfrm>
            <a:off x="6200559" y="1254146"/>
            <a:ext cx="3614001" cy="2127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03DAEB-844C-4001-8CF9-0458E7A6FD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16"/>
          <a:stretch/>
        </p:blipFill>
        <p:spPr>
          <a:xfrm>
            <a:off x="4317647" y="3944112"/>
            <a:ext cx="3614001" cy="2127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426903-9559-4C2A-8DFB-B3B27A76DF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16"/>
          <a:stretch/>
        </p:blipFill>
        <p:spPr>
          <a:xfrm>
            <a:off x="8083470" y="3944111"/>
            <a:ext cx="3614002" cy="21270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D8205C-AAAA-4618-9ABB-754ECC1A4EDD}"/>
              </a:ext>
            </a:extLst>
          </p:cNvPr>
          <p:cNvSpPr txBox="1"/>
          <p:nvPr/>
        </p:nvSpPr>
        <p:spPr>
          <a:xfrm>
            <a:off x="7199504" y="3297048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BPA – 5 mins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ECED33-E8B5-4E2A-87F0-57FAAE53B5B1}"/>
              </a:ext>
            </a:extLst>
          </p:cNvPr>
          <p:cNvSpPr txBox="1"/>
          <p:nvPr/>
        </p:nvSpPr>
        <p:spPr>
          <a:xfrm>
            <a:off x="5212034" y="6005272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30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E170F-75EA-4556-90F7-80104DEBE22F}"/>
              </a:ext>
            </a:extLst>
          </p:cNvPr>
          <p:cNvSpPr txBox="1"/>
          <p:nvPr/>
        </p:nvSpPr>
        <p:spPr>
          <a:xfrm>
            <a:off x="9082416" y="598701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30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3C7CA-EED2-4371-B5F5-C38E333FA854}"/>
              </a:ext>
            </a:extLst>
          </p:cNvPr>
          <p:cNvSpPr txBox="1"/>
          <p:nvPr/>
        </p:nvSpPr>
        <p:spPr>
          <a:xfrm>
            <a:off x="2675794" y="2351777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Gaussian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1E224E-12FD-4890-9551-34E644453031}"/>
              </a:ext>
            </a:extLst>
          </p:cNvPr>
          <p:cNvCxnSpPr>
            <a:cxnSpLocks/>
          </p:cNvCxnSpPr>
          <p:nvPr/>
        </p:nvCxnSpPr>
        <p:spPr>
          <a:xfrm flipH="1">
            <a:off x="3188208" y="2840736"/>
            <a:ext cx="286512" cy="588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ED625E5-B840-4C9E-935F-D221BDE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80389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90"/>
    </mc:Choice>
    <mc:Fallback xmlns="">
      <p:transition spd="slow" advTm="367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Cutout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08EB4-1CF1-4CDC-BA3B-B0506D692336}"/>
              </a:ext>
            </a:extLst>
          </p:cNvPr>
          <p:cNvSpPr txBox="1"/>
          <p:nvPr/>
        </p:nvSpPr>
        <p:spPr>
          <a:xfrm>
            <a:off x="5708663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6970" y="3573844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A199F932-87CE-4DF1-B35E-BFE6F0C7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F64E5-77B3-4433-A62E-568E6C13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806" y="1362044"/>
            <a:ext cx="3209685" cy="1869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A752FC-46D7-407B-9D58-0ACF2324D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083" y="4166548"/>
            <a:ext cx="3209685" cy="18695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111F59-6E79-4C29-99FC-8DE4249F2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61" t="7439" r="32402"/>
          <a:stretch/>
        </p:blipFill>
        <p:spPr>
          <a:xfrm>
            <a:off x="221166" y="1982927"/>
            <a:ext cx="4459384" cy="41932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8CE666-B241-41F6-8EAF-E8292DDEC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806" y="4166548"/>
            <a:ext cx="3209685" cy="18695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7741C0-B939-4D68-88E5-1E9963AD5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835" y="1359064"/>
            <a:ext cx="3209685" cy="18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3"/>
    </mc:Choice>
    <mc:Fallback xmlns="">
      <p:transition spd="slow" advTm="3270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.7|2.3|2.1|2|4.1|1.4|0.6|0.6|0.4|0.6|0.5|0.5|0.3|0.3|0.6|1.4|4.1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2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|6.2|21.6|1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8|3.1"/>
</p:tagLst>
</file>

<file path=ppt/theme/theme1.xml><?xml version="1.0" encoding="utf-8"?>
<a:theme xmlns:a="http://schemas.openxmlformats.org/drawingml/2006/main" name="SRC Template">
  <a:themeElements>
    <a:clrScheme name="SRC 2017">
      <a:dk1>
        <a:srgbClr val="1C1C1C"/>
      </a:dk1>
      <a:lt1>
        <a:srgbClr val="FFFFFF"/>
      </a:lt1>
      <a:dk2>
        <a:srgbClr val="003562"/>
      </a:dk2>
      <a:lt2>
        <a:srgbClr val="BFBFBF"/>
      </a:lt2>
      <a:accent1>
        <a:srgbClr val="003562"/>
      </a:accent1>
      <a:accent2>
        <a:srgbClr val="FF9C00"/>
      </a:accent2>
      <a:accent3>
        <a:srgbClr val="0070C0"/>
      </a:accent3>
      <a:accent4>
        <a:srgbClr val="B26D00"/>
      </a:accent4>
      <a:accent5>
        <a:srgbClr val="89CAFF"/>
      </a:accent5>
      <a:accent6>
        <a:srgbClr val="F57D37"/>
      </a:accent6>
      <a:hlink>
        <a:srgbClr val="0066FF"/>
      </a:hlink>
      <a:folHlink>
        <a:srgbClr val="0066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 16-9 - SRC Select Disclosure.potx" id="{B6822C0B-7ED6-4BB1-A3BC-B5B0DCC41FF3}" vid="{7198E460-49EC-43B7-AC18-29FB8C093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</Words>
  <Application>Microsoft Office PowerPoint</Application>
  <PresentationFormat>Widescreen</PresentationFormat>
  <Paragraphs>335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Quire Sans</vt:lpstr>
      <vt:lpstr>Tahoma</vt:lpstr>
      <vt:lpstr>Times</vt:lpstr>
      <vt:lpstr>Verdana</vt:lpstr>
      <vt:lpstr>Wingdings</vt:lpstr>
      <vt:lpstr>SRC Template</vt:lpstr>
      <vt:lpstr>Application I: Efficient SAR Imaging for Non-Cooperative Scanning Geometries</vt:lpstr>
      <vt:lpstr>Motivation – Non-Cooperative Array Imaging</vt:lpstr>
      <vt:lpstr>Multi-Planar Array Concept</vt:lpstr>
      <vt:lpstr>Multi-Planar Array Compensation</vt:lpstr>
      <vt:lpstr>Signal Model</vt:lpstr>
      <vt:lpstr>Signal Model (cont.)</vt:lpstr>
      <vt:lpstr>Algorithm Comparison</vt:lpstr>
      <vt:lpstr>Simulation Results</vt:lpstr>
      <vt:lpstr>Simulation Results</vt:lpstr>
      <vt:lpstr>System Design</vt:lpstr>
      <vt:lpstr>Real Results</vt:lpstr>
      <vt:lpstr>Real Results</vt:lpstr>
      <vt:lpstr>Conclusions and Summary</vt:lpstr>
      <vt:lpstr>Application II Vital Sign Detection</vt:lpstr>
      <vt:lpstr>Agenda</vt:lpstr>
      <vt:lpstr>Motivation – Why non-contact vital signs detection?</vt:lpstr>
      <vt:lpstr>Vital Signs Detection Using FMCW Radars</vt:lpstr>
      <vt:lpstr>Problems</vt:lpstr>
      <vt:lpstr>PowerPoint Presentation</vt:lpstr>
      <vt:lpstr>PowerPoint Presentation</vt:lpstr>
      <vt:lpstr>System Parameters</vt:lpstr>
      <vt:lpstr>Proposed Solution 1 – MIMO Rx Beamforming Based – Results </vt:lpstr>
      <vt:lpstr>RF Lens Based Solution – Lens Cage Experiments</vt:lpstr>
      <vt:lpstr>Heart Rate Visibility Different Orientations of subject</vt:lpstr>
      <vt:lpstr>Heart Rate Tracking Still subject facing sensor</vt:lpstr>
      <vt:lpstr>Summary of Pilot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2020-10-20T15:51:30Z</dcterms:created>
  <dcterms:modified xsi:type="dcterms:W3CDTF">2021-10-12T01:09:26Z</dcterms:modified>
</cp:coreProperties>
</file>